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 id="2147483709" r:id="rId2"/>
    <p:sldMasterId id="2147483710" r:id="rId3"/>
    <p:sldMasterId id="2147483711" r:id="rId4"/>
    <p:sldMasterId id="2147483712" r:id="rId5"/>
  </p:sldMasterIdLst>
  <p:notesMasterIdLst>
    <p:notesMasterId r:id="rId5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12192000" cy="6858000"/>
  <p:notesSz cx="7559675" cy="10691813"/>
  <p:embeddedFontLst>
    <p:embeddedFont>
      <p:font typeface="Domine" panose="020B0604020202020204" charset="0"/>
      <p:regular r:id="rId56"/>
      <p:bold r:id="rId57"/>
    </p:embeddedFont>
    <p:embeddedFont>
      <p:font typeface="Rokkitt" panose="020B0604020202020204" charset="0"/>
      <p:regular r:id="rId58"/>
      <p:bold r:id="rId59"/>
    </p:embeddedFont>
    <p:embeddedFont>
      <p:font typeface="Cambria" panose="02040503050406030204"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openxmlformats.org/officeDocument/2006/relationships/font" Target="fonts/font8.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55950" y="5078600"/>
            <a:ext cx="6047724" cy="48113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1" name="Shape 321"/>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7" name="Shape 327"/>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3" name="Shape 33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5" name="Shape 34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1" name="Shape 351"/>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7" name="Shape 357"/>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3" name="Shape 363"/>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9" name="Shape 369"/>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5" name="Shape 37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4" name="Shape 274"/>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1" name="Shape 381"/>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7" name="Shape 387"/>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3" name="Shape 393"/>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9" name="Shape 399"/>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5" name="Shape 40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7" name="Shape 417"/>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9" name="Shape 429"/>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9" name="Shape 279"/>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1" name="Shape 441"/>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3" name="Shape 45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9" name="Shape 459"/>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465" name="Shape 465"/>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1" name="Shape 471"/>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7" name="Shape 477"/>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3" name="Shape 48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9" name="Shape 489"/>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5" name="Shape 49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5" name="Shape 28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1" name="Shape 501"/>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7" name="Shape 507"/>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3" name="Shape 513"/>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9" name="Shape 519"/>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5" name="Shape 52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1" name="Shape 531"/>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7" name="Shape 537"/>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3" name="Shape 543"/>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9" name="Shape 549"/>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5" name="Shape 555"/>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1" name="Shape 291"/>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3" name="Shape 303"/>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9" name="Shape 309"/>
          <p:cNvSpPr>
            <a:spLocks noGrp="1" noRot="1" noChangeAspect="1"/>
          </p:cNvSpPr>
          <p:nvPr>
            <p:ph type="sldImg" idx="2"/>
          </p:nvPr>
        </p:nvSpPr>
        <p:spPr>
          <a:xfrm>
            <a:off x="217488" y="801688"/>
            <a:ext cx="7126287" cy="40100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755950" y="5078600"/>
            <a:ext cx="6047724" cy="48113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5" name="Shape 315"/>
          <p:cNvSpPr>
            <a:spLocks noGrp="1" noRot="1" noChangeAspect="1"/>
          </p:cNvSpPr>
          <p:nvPr>
            <p:ph type="sldImg" idx="2"/>
          </p:nvPr>
        </p:nvSpPr>
        <p:spPr>
          <a:xfrm>
            <a:off x="1260175" y="801875"/>
            <a:ext cx="5040024" cy="40094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itle, 6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 name="Shape 13"/>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 name="Shape 14"/>
          <p:cNvSpPr txBox="1">
            <a:spLocks noGrp="1"/>
          </p:cNvSpPr>
          <p:nvPr>
            <p:ph type="body" idx="2"/>
          </p:nvPr>
        </p:nvSpPr>
        <p:spPr>
          <a:xfrm>
            <a:off x="609479" y="1604520"/>
            <a:ext cx="10972440"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 name="Shape 15"/>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4" name="Shape 44"/>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5" name="Shape 45"/>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6" name="Shape 46"/>
          <p:cNvSpPr txBox="1">
            <a:spLocks noGrp="1"/>
          </p:cNvSpPr>
          <p:nvPr>
            <p:ph type="body" idx="3"/>
          </p:nvPr>
        </p:nvSpPr>
        <p:spPr>
          <a:xfrm>
            <a:off x="609479" y="3682080"/>
            <a:ext cx="10972440"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9" name="Shape 49"/>
          <p:cNvSpPr txBox="1">
            <a:spLocks noGrp="1"/>
          </p:cNvSpPr>
          <p:nvPr>
            <p:ph type="body" idx="1"/>
          </p:nvPr>
        </p:nvSpPr>
        <p:spPr>
          <a:xfrm>
            <a:off x="609479" y="1604520"/>
            <a:ext cx="10972440"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0" name="Shape 50"/>
          <p:cNvSpPr txBox="1">
            <a:spLocks noGrp="1"/>
          </p:cNvSpPr>
          <p:nvPr>
            <p:ph type="body" idx="2"/>
          </p:nvPr>
        </p:nvSpPr>
        <p:spPr>
          <a:xfrm>
            <a:off x="609479" y="3682080"/>
            <a:ext cx="10972440"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3" name="Shape 53"/>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4" name="Shape 54"/>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5" name="Shape 55"/>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56" name="Shape 56"/>
          <p:cNvSpPr txBox="1">
            <a:spLocks noGrp="1"/>
          </p:cNvSpPr>
          <p:nvPr>
            <p:ph type="body" idx="4"/>
          </p:nvPr>
        </p:nvSpPr>
        <p:spPr>
          <a:xfrm>
            <a:off x="609479"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6" name="Shape 66"/>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67" name="Shape 67"/>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68" name="Shape 68"/>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69" name="Shape 69"/>
          <p:cNvSpPr txBox="1">
            <a:spLocks noGrp="1"/>
          </p:cNvSpPr>
          <p:nvPr>
            <p:ph type="body" idx="4"/>
          </p:nvPr>
        </p:nvSpPr>
        <p:spPr>
          <a:xfrm>
            <a:off x="609479"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3" name="Shape 73"/>
          <p:cNvSpPr txBox="1">
            <a:spLocks noGrp="1"/>
          </p:cNvSpPr>
          <p:nvPr>
            <p:ph type="subTitle" idx="1"/>
          </p:nvPr>
        </p:nvSpPr>
        <p:spPr>
          <a:xfrm>
            <a:off x="609479" y="1604520"/>
            <a:ext cx="10972440" cy="397728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6" name="Shape 76"/>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9" name="Shape 79"/>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0" name="Shape 80"/>
          <p:cNvSpPr txBox="1">
            <a:spLocks noGrp="1"/>
          </p:cNvSpPr>
          <p:nvPr>
            <p:ph type="body" idx="2"/>
          </p:nvPr>
        </p:nvSpPr>
        <p:spPr>
          <a:xfrm>
            <a:off x="6231960"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83"/>
        <p:cNvGrpSpPr/>
        <p:nvPr/>
      </p:nvGrpSpPr>
      <p:grpSpPr>
        <a:xfrm>
          <a:off x="0" y="0"/>
          <a:ext cx="0" cy="0"/>
          <a:chOff x="0" y="0"/>
          <a:chExt cx="0" cy="0"/>
        </a:xfrm>
      </p:grpSpPr>
      <p:sp>
        <p:nvSpPr>
          <p:cNvPr id="84" name="Shape 84"/>
          <p:cNvSpPr txBox="1">
            <a:spLocks noGrp="1"/>
          </p:cNvSpPr>
          <p:nvPr>
            <p:ph type="subTitle" idx="1"/>
          </p:nvPr>
        </p:nvSpPr>
        <p:spPr>
          <a:xfrm>
            <a:off x="913679" y="609479"/>
            <a:ext cx="10353600" cy="614879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Slide">
    <p:spTree>
      <p:nvGrpSpPr>
        <p:cNvPr id="1"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87" name="Shape 87"/>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8" name="Shape 88"/>
          <p:cNvSpPr txBox="1">
            <a:spLocks noGrp="1"/>
          </p:cNvSpPr>
          <p:nvPr>
            <p:ph type="body" idx="2"/>
          </p:nvPr>
        </p:nvSpPr>
        <p:spPr>
          <a:xfrm>
            <a:off x="609479"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9" name="Shape 89"/>
          <p:cNvSpPr txBox="1">
            <a:spLocks noGrp="1"/>
          </p:cNvSpPr>
          <p:nvPr>
            <p:ph type="body" idx="3"/>
          </p:nvPr>
        </p:nvSpPr>
        <p:spPr>
          <a:xfrm>
            <a:off x="6231960"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2" name="Shape 92"/>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3" name="Shape 93"/>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4" name="Shape 94"/>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7" name="Shape 97"/>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8" name="Shape 98"/>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9" name="Shape 99"/>
          <p:cNvSpPr txBox="1">
            <a:spLocks noGrp="1"/>
          </p:cNvSpPr>
          <p:nvPr>
            <p:ph type="body" idx="3"/>
          </p:nvPr>
        </p:nvSpPr>
        <p:spPr>
          <a:xfrm>
            <a:off x="609479" y="368208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02" name="Shape 102"/>
          <p:cNvSpPr txBox="1">
            <a:spLocks noGrp="1"/>
          </p:cNvSpPr>
          <p:nvPr>
            <p:ph type="body" idx="1"/>
          </p:nvPr>
        </p:nvSpPr>
        <p:spPr>
          <a:xfrm>
            <a:off x="609479" y="160452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3" name="Shape 103"/>
          <p:cNvSpPr txBox="1">
            <a:spLocks noGrp="1"/>
          </p:cNvSpPr>
          <p:nvPr>
            <p:ph type="body" idx="2"/>
          </p:nvPr>
        </p:nvSpPr>
        <p:spPr>
          <a:xfrm>
            <a:off x="609479" y="368208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06" name="Shape 106"/>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7" name="Shape 107"/>
          <p:cNvSpPr txBox="1">
            <a:spLocks noGrp="1"/>
          </p:cNvSpPr>
          <p:nvPr>
            <p:ph type="body" idx="2"/>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8" name="Shape 108"/>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8" name="Shape 118"/>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9" name="Shape 119"/>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20" name="Shape 120"/>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2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4" name="Shape 124"/>
          <p:cNvSpPr txBox="1">
            <a:spLocks noGrp="1"/>
          </p:cNvSpPr>
          <p:nvPr>
            <p:ph type="subTitle" idx="1"/>
          </p:nvPr>
        </p:nvSpPr>
        <p:spPr>
          <a:xfrm>
            <a:off x="609479" y="1604520"/>
            <a:ext cx="10972440" cy="397728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7" name="Shape 127"/>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0" name="Shape 130"/>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31" name="Shape 131"/>
          <p:cNvSpPr txBox="1">
            <a:spLocks noGrp="1"/>
          </p:cNvSpPr>
          <p:nvPr>
            <p:ph type="body" idx="2"/>
          </p:nvPr>
        </p:nvSpPr>
        <p:spPr>
          <a:xfrm>
            <a:off x="6231960"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0" name="Shape 20"/>
          <p:cNvSpPr txBox="1">
            <a:spLocks noGrp="1"/>
          </p:cNvSpPr>
          <p:nvPr>
            <p:ph type="subTitle" idx="1"/>
          </p:nvPr>
        </p:nvSpPr>
        <p:spPr>
          <a:xfrm>
            <a:off x="609479" y="1604520"/>
            <a:ext cx="10972440" cy="3977280"/>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134"/>
        <p:cNvGrpSpPr/>
        <p:nvPr/>
      </p:nvGrpSpPr>
      <p:grpSpPr>
        <a:xfrm>
          <a:off x="0" y="0"/>
          <a:ext cx="0" cy="0"/>
          <a:chOff x="0" y="0"/>
          <a:chExt cx="0" cy="0"/>
        </a:xfrm>
      </p:grpSpPr>
      <p:sp>
        <p:nvSpPr>
          <p:cNvPr id="135" name="Shape 135"/>
          <p:cNvSpPr txBox="1">
            <a:spLocks noGrp="1"/>
          </p:cNvSpPr>
          <p:nvPr>
            <p:ph type="subTitle" idx="1"/>
          </p:nvPr>
        </p:nvSpPr>
        <p:spPr>
          <a:xfrm>
            <a:off x="913679" y="609479"/>
            <a:ext cx="10353600" cy="614879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8" name="Shape 138"/>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39" name="Shape 139"/>
          <p:cNvSpPr txBox="1">
            <a:spLocks noGrp="1"/>
          </p:cNvSpPr>
          <p:nvPr>
            <p:ph type="body" idx="2"/>
          </p:nvPr>
        </p:nvSpPr>
        <p:spPr>
          <a:xfrm>
            <a:off x="609479"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0" name="Shape 140"/>
          <p:cNvSpPr txBox="1">
            <a:spLocks noGrp="1"/>
          </p:cNvSpPr>
          <p:nvPr>
            <p:ph type="body" idx="3"/>
          </p:nvPr>
        </p:nvSpPr>
        <p:spPr>
          <a:xfrm>
            <a:off x="6231960"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3" name="Shape 143"/>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4" name="Shape 144"/>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5" name="Shape 145"/>
          <p:cNvSpPr txBox="1">
            <a:spLocks noGrp="1"/>
          </p:cNvSpPr>
          <p:nvPr>
            <p:ph type="body" idx="3"/>
          </p:nvPr>
        </p:nvSpPr>
        <p:spPr>
          <a:xfrm>
            <a:off x="609479" y="368208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8" name="Shape 148"/>
          <p:cNvSpPr txBox="1">
            <a:spLocks noGrp="1"/>
          </p:cNvSpPr>
          <p:nvPr>
            <p:ph type="body" idx="1"/>
          </p:nvPr>
        </p:nvSpPr>
        <p:spPr>
          <a:xfrm>
            <a:off x="609479" y="160452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9" name="Shape 149"/>
          <p:cNvSpPr txBox="1">
            <a:spLocks noGrp="1"/>
          </p:cNvSpPr>
          <p:nvPr>
            <p:ph type="body" idx="2"/>
          </p:nvPr>
        </p:nvSpPr>
        <p:spPr>
          <a:xfrm>
            <a:off x="609479" y="368208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2" name="Shape 152"/>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3" name="Shape 153"/>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4" name="Shape 154"/>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5" name="Shape 155"/>
          <p:cNvSpPr txBox="1">
            <a:spLocks noGrp="1"/>
          </p:cNvSpPr>
          <p:nvPr>
            <p:ph type="body" idx="4"/>
          </p:nvPr>
        </p:nvSpPr>
        <p:spPr>
          <a:xfrm>
            <a:off x="609479"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8" name="Shape 158"/>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59" name="Shape 159"/>
          <p:cNvSpPr txBox="1">
            <a:spLocks noGrp="1"/>
          </p:cNvSpPr>
          <p:nvPr>
            <p:ph type="body" idx="2"/>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0" name="Shape 160"/>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6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1" name="Shape 171"/>
          <p:cNvSpPr txBox="1">
            <a:spLocks noGrp="1"/>
          </p:cNvSpPr>
          <p:nvPr>
            <p:ph type="subTitle" idx="1"/>
          </p:nvPr>
        </p:nvSpPr>
        <p:spPr>
          <a:xfrm>
            <a:off x="609479" y="1604520"/>
            <a:ext cx="10972440" cy="397728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4" name="Shape 174"/>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3" name="Shape 23"/>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7" name="Shape 177"/>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78" name="Shape 178"/>
          <p:cNvSpPr txBox="1">
            <a:spLocks noGrp="1"/>
          </p:cNvSpPr>
          <p:nvPr>
            <p:ph type="body" idx="2"/>
          </p:nvPr>
        </p:nvSpPr>
        <p:spPr>
          <a:xfrm>
            <a:off x="6231960"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181"/>
        <p:cNvGrpSpPr/>
        <p:nvPr/>
      </p:nvGrpSpPr>
      <p:grpSpPr>
        <a:xfrm>
          <a:off x="0" y="0"/>
          <a:ext cx="0" cy="0"/>
          <a:chOff x="0" y="0"/>
          <a:chExt cx="0" cy="0"/>
        </a:xfrm>
      </p:grpSpPr>
      <p:sp>
        <p:nvSpPr>
          <p:cNvPr id="182" name="Shape 182"/>
          <p:cNvSpPr txBox="1">
            <a:spLocks noGrp="1"/>
          </p:cNvSpPr>
          <p:nvPr>
            <p:ph type="subTitle" idx="1"/>
          </p:nvPr>
        </p:nvSpPr>
        <p:spPr>
          <a:xfrm>
            <a:off x="913679" y="609479"/>
            <a:ext cx="10353600" cy="614879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85" name="Shape 185"/>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86" name="Shape 186"/>
          <p:cNvSpPr txBox="1">
            <a:spLocks noGrp="1"/>
          </p:cNvSpPr>
          <p:nvPr>
            <p:ph type="body" idx="2"/>
          </p:nvPr>
        </p:nvSpPr>
        <p:spPr>
          <a:xfrm>
            <a:off x="609479"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87" name="Shape 187"/>
          <p:cNvSpPr txBox="1">
            <a:spLocks noGrp="1"/>
          </p:cNvSpPr>
          <p:nvPr>
            <p:ph type="body" idx="3"/>
          </p:nvPr>
        </p:nvSpPr>
        <p:spPr>
          <a:xfrm>
            <a:off x="6231960"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0" name="Shape 190"/>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91" name="Shape 191"/>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92" name="Shape 192"/>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5" name="Shape 195"/>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96" name="Shape 196"/>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97" name="Shape 197"/>
          <p:cNvSpPr txBox="1">
            <a:spLocks noGrp="1"/>
          </p:cNvSpPr>
          <p:nvPr>
            <p:ph type="body" idx="3"/>
          </p:nvPr>
        </p:nvSpPr>
        <p:spPr>
          <a:xfrm>
            <a:off x="609479" y="368208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00" name="Shape 200"/>
          <p:cNvSpPr txBox="1">
            <a:spLocks noGrp="1"/>
          </p:cNvSpPr>
          <p:nvPr>
            <p:ph type="body" idx="1"/>
          </p:nvPr>
        </p:nvSpPr>
        <p:spPr>
          <a:xfrm>
            <a:off x="609479" y="160452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1" name="Shape 201"/>
          <p:cNvSpPr txBox="1">
            <a:spLocks noGrp="1"/>
          </p:cNvSpPr>
          <p:nvPr>
            <p:ph type="body" idx="2"/>
          </p:nvPr>
        </p:nvSpPr>
        <p:spPr>
          <a:xfrm>
            <a:off x="609479" y="3682080"/>
            <a:ext cx="10972440"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04" name="Shape 204"/>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5" name="Shape 205"/>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6" name="Shape 206"/>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7" name="Shape 207"/>
          <p:cNvSpPr txBox="1">
            <a:spLocks noGrp="1"/>
          </p:cNvSpPr>
          <p:nvPr>
            <p:ph type="body" idx="4"/>
          </p:nvPr>
        </p:nvSpPr>
        <p:spPr>
          <a:xfrm>
            <a:off x="609479" y="3682080"/>
            <a:ext cx="5354279" cy="189683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0" name="Shape 210"/>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1" name="Shape 211"/>
          <p:cNvSpPr txBox="1">
            <a:spLocks noGrp="1"/>
          </p:cNvSpPr>
          <p:nvPr>
            <p:ph type="body" idx="2"/>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2" name="Shape 212"/>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2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6" name="Shape 26"/>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7" name="Shape 27"/>
          <p:cNvSpPr txBox="1">
            <a:spLocks noGrp="1"/>
          </p:cNvSpPr>
          <p:nvPr>
            <p:ph type="body" idx="2"/>
          </p:nvPr>
        </p:nvSpPr>
        <p:spPr>
          <a:xfrm>
            <a:off x="6231960"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23" name="Shape 223"/>
          <p:cNvSpPr txBox="1">
            <a:spLocks noGrp="1"/>
          </p:cNvSpPr>
          <p:nvPr>
            <p:ph type="subTitle" idx="1"/>
          </p:nvPr>
        </p:nvSpPr>
        <p:spPr>
          <a:xfrm>
            <a:off x="609479" y="1604520"/>
            <a:ext cx="10972440" cy="3977280"/>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26" name="Shape 226"/>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29" name="Shape 229"/>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30" name="Shape 230"/>
          <p:cNvSpPr txBox="1">
            <a:spLocks noGrp="1"/>
          </p:cNvSpPr>
          <p:nvPr>
            <p:ph type="body" idx="2"/>
          </p:nvPr>
        </p:nvSpPr>
        <p:spPr>
          <a:xfrm>
            <a:off x="6231960"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233"/>
        <p:cNvGrpSpPr/>
        <p:nvPr/>
      </p:nvGrpSpPr>
      <p:grpSpPr>
        <a:xfrm>
          <a:off x="0" y="0"/>
          <a:ext cx="0" cy="0"/>
          <a:chOff x="0" y="0"/>
          <a:chExt cx="0" cy="0"/>
        </a:xfrm>
      </p:grpSpPr>
      <p:sp>
        <p:nvSpPr>
          <p:cNvPr id="234" name="Shape 234"/>
          <p:cNvSpPr txBox="1">
            <a:spLocks noGrp="1"/>
          </p:cNvSpPr>
          <p:nvPr>
            <p:ph type="subTitle" idx="1"/>
          </p:nvPr>
        </p:nvSpPr>
        <p:spPr>
          <a:xfrm>
            <a:off x="913679" y="609479"/>
            <a:ext cx="10353600" cy="614879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37" name="Shape 237"/>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38" name="Shape 238"/>
          <p:cNvSpPr txBox="1">
            <a:spLocks noGrp="1"/>
          </p:cNvSpPr>
          <p:nvPr>
            <p:ph type="body" idx="2"/>
          </p:nvPr>
        </p:nvSpPr>
        <p:spPr>
          <a:xfrm>
            <a:off x="609479"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39" name="Shape 239"/>
          <p:cNvSpPr txBox="1">
            <a:spLocks noGrp="1"/>
          </p:cNvSpPr>
          <p:nvPr>
            <p:ph type="body" idx="3"/>
          </p:nvPr>
        </p:nvSpPr>
        <p:spPr>
          <a:xfrm>
            <a:off x="6231960"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42" name="Shape 242"/>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43" name="Shape 243"/>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44" name="Shape 244"/>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cSld name="Title, 2 Content over Content">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47" name="Shape 247"/>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48" name="Shape 248"/>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49" name="Shape 249"/>
          <p:cNvSpPr txBox="1">
            <a:spLocks noGrp="1"/>
          </p:cNvSpPr>
          <p:nvPr>
            <p:ph type="body" idx="3"/>
          </p:nvPr>
        </p:nvSpPr>
        <p:spPr>
          <a:xfrm>
            <a:off x="609479" y="3682080"/>
            <a:ext cx="10972440"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cSld name="Title, Content over Content">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52" name="Shape 252"/>
          <p:cNvSpPr txBox="1">
            <a:spLocks noGrp="1"/>
          </p:cNvSpPr>
          <p:nvPr>
            <p:ph type="body" idx="1"/>
          </p:nvPr>
        </p:nvSpPr>
        <p:spPr>
          <a:xfrm>
            <a:off x="609479" y="1604520"/>
            <a:ext cx="10972440"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53" name="Shape 253"/>
          <p:cNvSpPr txBox="1">
            <a:spLocks noGrp="1"/>
          </p:cNvSpPr>
          <p:nvPr>
            <p:ph type="body" idx="2"/>
          </p:nvPr>
        </p:nvSpPr>
        <p:spPr>
          <a:xfrm>
            <a:off x="609479" y="3682080"/>
            <a:ext cx="10972440"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56" name="Shape 256"/>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57" name="Shape 257"/>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58" name="Shape 258"/>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59" name="Shape 259"/>
          <p:cNvSpPr txBox="1">
            <a:spLocks noGrp="1"/>
          </p:cNvSpPr>
          <p:nvPr>
            <p:ph type="body" idx="4"/>
          </p:nvPr>
        </p:nvSpPr>
        <p:spPr>
          <a:xfrm>
            <a:off x="609479"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6 Content">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62" name="Shape 262"/>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63" name="Shape 263"/>
          <p:cNvSpPr txBox="1">
            <a:spLocks noGrp="1"/>
          </p:cNvSpPr>
          <p:nvPr>
            <p:ph type="body" idx="2"/>
          </p:nvPr>
        </p:nvSpPr>
        <p:spPr>
          <a:xfrm>
            <a:off x="609479" y="1604520"/>
            <a:ext cx="10972440"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64" name="Shape 264"/>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609479" y="1604520"/>
            <a:ext cx="10972440" cy="397728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Shape 30"/>
        <p:cNvGrpSpPr/>
        <p:nvPr/>
      </p:nvGrpSpPr>
      <p:grpSpPr>
        <a:xfrm>
          <a:off x="0" y="0"/>
          <a:ext cx="0" cy="0"/>
          <a:chOff x="0" y="0"/>
          <a:chExt cx="0" cy="0"/>
        </a:xfrm>
      </p:grpSpPr>
      <p:sp>
        <p:nvSpPr>
          <p:cNvPr id="31" name="Shape 31"/>
          <p:cNvSpPr txBox="1">
            <a:spLocks noGrp="1"/>
          </p:cNvSpPr>
          <p:nvPr>
            <p:ph type="subTitle" idx="1"/>
          </p:nvPr>
        </p:nvSpPr>
        <p:spPr>
          <a:xfrm>
            <a:off x="913679" y="609479"/>
            <a:ext cx="10353600" cy="614879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34" name="Shape 34"/>
          <p:cNvSpPr txBox="1">
            <a:spLocks noGrp="1"/>
          </p:cNvSpPr>
          <p:nvPr>
            <p:ph type="body" idx="1"/>
          </p:nvPr>
        </p:nvSpPr>
        <p:spPr>
          <a:xfrm>
            <a:off x="609479"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5" name="Shape 35"/>
          <p:cNvSpPr txBox="1">
            <a:spLocks noGrp="1"/>
          </p:cNvSpPr>
          <p:nvPr>
            <p:ph type="body" idx="2"/>
          </p:nvPr>
        </p:nvSpPr>
        <p:spPr>
          <a:xfrm>
            <a:off x="609479"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6" name="Shape 36"/>
          <p:cNvSpPr txBox="1">
            <a:spLocks noGrp="1"/>
          </p:cNvSpPr>
          <p:nvPr>
            <p:ph type="body" idx="3"/>
          </p:nvPr>
        </p:nvSpPr>
        <p:spPr>
          <a:xfrm>
            <a:off x="6231960"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39" name="Shape 39"/>
          <p:cNvSpPr txBox="1">
            <a:spLocks noGrp="1"/>
          </p:cNvSpPr>
          <p:nvPr>
            <p:ph type="body" idx="1"/>
          </p:nvPr>
        </p:nvSpPr>
        <p:spPr>
          <a:xfrm>
            <a:off x="609479" y="1604520"/>
            <a:ext cx="5354279" cy="3977280"/>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0" name="Shape 40"/>
          <p:cNvSpPr txBox="1">
            <a:spLocks noGrp="1"/>
          </p:cNvSpPr>
          <p:nvPr>
            <p:ph type="body" idx="2"/>
          </p:nvPr>
        </p:nvSpPr>
        <p:spPr>
          <a:xfrm>
            <a:off x="6231960" y="160452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41" name="Shape 41"/>
          <p:cNvSpPr txBox="1">
            <a:spLocks noGrp="1"/>
          </p:cNvSpPr>
          <p:nvPr>
            <p:ph type="body" idx="3"/>
          </p:nvPr>
        </p:nvSpPr>
        <p:spPr>
          <a:xfrm>
            <a:off x="6231960" y="3682080"/>
            <a:ext cx="5354279" cy="189683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595159" y="1122479"/>
            <a:ext cx="9001439" cy="2387520"/>
          </a:xfrm>
          <a:prstGeom prst="rect">
            <a:avLst/>
          </a:prstGeom>
          <a:noFill/>
          <a:ln>
            <a:noFill/>
          </a:ln>
        </p:spPr>
        <p:txBody>
          <a:bodyPr lIns="91425" tIns="91425" rIns="91425" bIns="91425" anchor="b"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 name="Shape 7"/>
          <p:cNvSpPr txBox="1">
            <a:spLocks noGrp="1"/>
          </p:cNvSpPr>
          <p:nvPr>
            <p:ph type="dt" idx="10"/>
          </p:nvPr>
        </p:nvSpPr>
        <p:spPr>
          <a:xfrm>
            <a:off x="7678800" y="5883119"/>
            <a:ext cx="274319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8" name="Shape 8"/>
          <p:cNvSpPr txBox="1">
            <a:spLocks noGrp="1"/>
          </p:cNvSpPr>
          <p:nvPr>
            <p:ph type="ftr" idx="11"/>
          </p:nvPr>
        </p:nvSpPr>
        <p:spPr>
          <a:xfrm>
            <a:off x="913679" y="5883119"/>
            <a:ext cx="667295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 name="Shape 9"/>
          <p:cNvSpPr txBox="1">
            <a:spLocks noGrp="1"/>
          </p:cNvSpPr>
          <p:nvPr>
            <p:ph type="sldNum" idx="12"/>
          </p:nvPr>
        </p:nvSpPr>
        <p:spPr>
          <a:xfrm>
            <a:off x="10514160" y="5883119"/>
            <a:ext cx="753479" cy="36503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SzPct val="25000"/>
              <a:buNone/>
            </a:pPr>
            <a:fld id="{00000000-1234-1234-1234-123412341234}" type="slidenum">
              <a:rPr lang="fr-FR" sz="1000" b="0" i="0" u="none" strike="noStrike" cap="none">
                <a:solidFill>
                  <a:srgbClr val="FFFFFF"/>
                </a:solidFill>
                <a:latin typeface="Rokkitt"/>
                <a:ea typeface="Rokkitt"/>
                <a:cs typeface="Rokkitt"/>
                <a:sym typeface="Rokkitt"/>
              </a:rPr>
              <a:t>‹N°›</a:t>
            </a:fld>
            <a:endParaRPr lang="fr-FR" sz="1000" b="0" i="0" u="none" strike="noStrike" cap="none">
              <a:solidFill>
                <a:srgbClr val="FFFFFF"/>
              </a:solidFill>
              <a:latin typeface="Rokkitt"/>
              <a:ea typeface="Rokkitt"/>
              <a:cs typeface="Rokkitt"/>
              <a:sym typeface="Rokkitt"/>
            </a:endParaRPr>
          </a:p>
        </p:txBody>
      </p:sp>
      <p:sp>
        <p:nvSpPr>
          <p:cNvPr id="10" name="Shape 10"/>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9" name="Shape 59"/>
          <p:cNvSpPr txBox="1">
            <a:spLocks noGrp="1"/>
          </p:cNvSpPr>
          <p:nvPr>
            <p:ph type="title" idx="2"/>
          </p:nvPr>
        </p:nvSpPr>
        <p:spPr>
          <a:xfrm>
            <a:off x="913679" y="2095919"/>
            <a:ext cx="10353600" cy="36950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0" name="Shape 60"/>
          <p:cNvSpPr txBox="1">
            <a:spLocks noGrp="1"/>
          </p:cNvSpPr>
          <p:nvPr>
            <p:ph type="dt" idx="10"/>
          </p:nvPr>
        </p:nvSpPr>
        <p:spPr>
          <a:xfrm>
            <a:off x="7678800" y="5883119"/>
            <a:ext cx="274319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61" name="Shape 61"/>
          <p:cNvSpPr txBox="1">
            <a:spLocks noGrp="1"/>
          </p:cNvSpPr>
          <p:nvPr>
            <p:ph type="ftr" idx="11"/>
          </p:nvPr>
        </p:nvSpPr>
        <p:spPr>
          <a:xfrm>
            <a:off x="913679" y="5883119"/>
            <a:ext cx="667295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62" name="Shape 62"/>
          <p:cNvSpPr txBox="1">
            <a:spLocks noGrp="1"/>
          </p:cNvSpPr>
          <p:nvPr>
            <p:ph type="sldNum" idx="12"/>
          </p:nvPr>
        </p:nvSpPr>
        <p:spPr>
          <a:xfrm>
            <a:off x="10514160" y="5883119"/>
            <a:ext cx="753479" cy="36503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SzPct val="25000"/>
              <a:buNone/>
            </a:pPr>
            <a:fld id="{00000000-1234-1234-1234-123412341234}" type="slidenum">
              <a:rPr lang="fr-FR" sz="1000" b="0" i="0" u="none" strike="noStrike" cap="none">
                <a:solidFill>
                  <a:srgbClr val="FFFFFF"/>
                </a:solidFill>
                <a:latin typeface="Rokkitt"/>
                <a:ea typeface="Rokkitt"/>
                <a:cs typeface="Rokkitt"/>
                <a:sym typeface="Rokkitt"/>
              </a:rPr>
              <a:t>‹N°›</a:t>
            </a:fld>
            <a:endParaRPr lang="fr-FR" sz="1000" b="0" i="0" u="none" strike="noStrike" cap="none">
              <a:solidFill>
                <a:srgbClr val="FFFFFF"/>
              </a:solidFill>
              <a:latin typeface="Rokkitt"/>
              <a:ea typeface="Rokkitt"/>
              <a:cs typeface="Rokkitt"/>
              <a:sym typeface="Rokkitt"/>
            </a:endParaRPr>
          </a:p>
        </p:txBody>
      </p:sp>
      <p:sp>
        <p:nvSpPr>
          <p:cNvPr id="63" name="Shape 63"/>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2" name="Shape 112"/>
          <p:cNvSpPr txBox="1">
            <a:spLocks noGrp="1"/>
          </p:cNvSpPr>
          <p:nvPr>
            <p:ph type="dt" idx="10"/>
          </p:nvPr>
        </p:nvSpPr>
        <p:spPr>
          <a:xfrm>
            <a:off x="7678800" y="5883119"/>
            <a:ext cx="274319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3" name="Shape 113"/>
          <p:cNvSpPr txBox="1">
            <a:spLocks noGrp="1"/>
          </p:cNvSpPr>
          <p:nvPr>
            <p:ph type="ftr" idx="11"/>
          </p:nvPr>
        </p:nvSpPr>
        <p:spPr>
          <a:xfrm>
            <a:off x="913679" y="5883119"/>
            <a:ext cx="667295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14" name="Shape 114"/>
          <p:cNvSpPr txBox="1">
            <a:spLocks noGrp="1"/>
          </p:cNvSpPr>
          <p:nvPr>
            <p:ph type="sldNum" idx="12"/>
          </p:nvPr>
        </p:nvSpPr>
        <p:spPr>
          <a:xfrm>
            <a:off x="10514160" y="5883119"/>
            <a:ext cx="753479" cy="36503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SzPct val="25000"/>
              <a:buNone/>
            </a:pPr>
            <a:fld id="{00000000-1234-1234-1234-123412341234}" type="slidenum">
              <a:rPr lang="fr-FR" sz="1000" b="0" i="0" u="none" strike="noStrike" cap="none">
                <a:solidFill>
                  <a:srgbClr val="FFFFFF"/>
                </a:solidFill>
                <a:latin typeface="Rokkitt"/>
                <a:ea typeface="Rokkitt"/>
                <a:cs typeface="Rokkitt"/>
                <a:sym typeface="Rokkitt"/>
              </a:rPr>
              <a:t>‹N°›</a:t>
            </a:fld>
            <a:endParaRPr lang="fr-FR" sz="1000" b="0" i="0" u="none" strike="noStrike" cap="none">
              <a:solidFill>
                <a:srgbClr val="FFFFFF"/>
              </a:solidFill>
              <a:latin typeface="Rokkitt"/>
              <a:ea typeface="Rokkitt"/>
              <a:cs typeface="Rokkitt"/>
              <a:sym typeface="Rokkitt"/>
            </a:endParaRPr>
          </a:p>
        </p:txBody>
      </p:sp>
      <p:sp>
        <p:nvSpPr>
          <p:cNvPr id="115" name="Shape 115"/>
          <p:cNvSpPr txBox="1">
            <a:spLocks noGrp="1"/>
          </p:cNvSpPr>
          <p:nvPr>
            <p:ph type="body" idx="1"/>
          </p:nvPr>
        </p:nvSpPr>
        <p:spPr>
          <a:xfrm>
            <a:off x="609479" y="1604520"/>
            <a:ext cx="10972440" cy="397728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913679" y="609479"/>
            <a:ext cx="10353600" cy="1326239"/>
          </a:xfrm>
          <a:prstGeom prst="rect">
            <a:avLst/>
          </a:prstGeom>
          <a:noFill/>
          <a:ln>
            <a:noFill/>
          </a:ln>
        </p:spPr>
        <p:txBody>
          <a:bodyPr lIns="91425" tIns="91425" rIns="91425" bIns="91425" anchor="ctr"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4" name="Shape 164"/>
          <p:cNvSpPr txBox="1">
            <a:spLocks noGrp="1"/>
          </p:cNvSpPr>
          <p:nvPr>
            <p:ph type="body" idx="1"/>
          </p:nvPr>
        </p:nvSpPr>
        <p:spPr>
          <a:xfrm>
            <a:off x="913679" y="2095919"/>
            <a:ext cx="10353600" cy="369504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5" name="Shape 165"/>
          <p:cNvSpPr txBox="1">
            <a:spLocks noGrp="1"/>
          </p:cNvSpPr>
          <p:nvPr>
            <p:ph type="dt" idx="10"/>
          </p:nvPr>
        </p:nvSpPr>
        <p:spPr>
          <a:xfrm>
            <a:off x="7678800" y="5883119"/>
            <a:ext cx="274319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6" name="Shape 166"/>
          <p:cNvSpPr txBox="1">
            <a:spLocks noGrp="1"/>
          </p:cNvSpPr>
          <p:nvPr>
            <p:ph type="ftr" idx="11"/>
          </p:nvPr>
        </p:nvSpPr>
        <p:spPr>
          <a:xfrm>
            <a:off x="913679" y="5883119"/>
            <a:ext cx="667295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67" name="Shape 167"/>
          <p:cNvSpPr txBox="1">
            <a:spLocks noGrp="1"/>
          </p:cNvSpPr>
          <p:nvPr>
            <p:ph type="sldNum" idx="12"/>
          </p:nvPr>
        </p:nvSpPr>
        <p:spPr>
          <a:xfrm>
            <a:off x="10514160" y="5883119"/>
            <a:ext cx="753479" cy="36503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SzPct val="25000"/>
              <a:buNone/>
            </a:pPr>
            <a:fld id="{00000000-1234-1234-1234-123412341234}" type="slidenum">
              <a:rPr lang="fr-FR" sz="1000" b="0" i="0" u="none" strike="noStrike" cap="none">
                <a:solidFill>
                  <a:srgbClr val="FFFFFF"/>
                </a:solidFill>
                <a:latin typeface="Rokkitt"/>
                <a:ea typeface="Rokkitt"/>
                <a:cs typeface="Rokkitt"/>
                <a:sym typeface="Rokkitt"/>
              </a:rPr>
              <a:t>‹N°›</a:t>
            </a:fld>
            <a:endParaRPr lang="fr-FR" sz="1000" b="0" i="0" u="none" strike="noStrike" cap="none">
              <a:solidFill>
                <a:srgbClr val="FFFFFF"/>
              </a:solidFill>
              <a:latin typeface="Rokkitt"/>
              <a:ea typeface="Rokkitt"/>
              <a:cs typeface="Rokkitt"/>
              <a:sym typeface="Rokkitt"/>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229400" y="657360"/>
            <a:ext cx="9733680" cy="2852639"/>
          </a:xfrm>
          <a:prstGeom prst="rect">
            <a:avLst/>
          </a:prstGeom>
          <a:noFill/>
          <a:ln>
            <a:noFill/>
          </a:ln>
        </p:spPr>
        <p:txBody>
          <a:bodyPr lIns="91425" tIns="91425" rIns="91425" bIns="91425" anchor="b" anchorCtr="1"/>
          <a:lstStyle>
            <a:lvl1pPr marL="0" marR="0" lvl="0" indent="0" algn="l" rtl="0">
              <a:spcBef>
                <a:spcPts val="0"/>
              </a:spcBef>
              <a:buNone/>
              <a:defRPr sz="1800" b="0" i="0" u="none" strike="noStrike" cap="none"/>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6" name="Shape 216"/>
          <p:cNvSpPr txBox="1">
            <a:spLocks noGrp="1"/>
          </p:cNvSpPr>
          <p:nvPr>
            <p:ph type="body" idx="1"/>
          </p:nvPr>
        </p:nvSpPr>
        <p:spPr>
          <a:xfrm>
            <a:off x="1229400" y="3602160"/>
            <a:ext cx="9733680" cy="1500119"/>
          </a:xfrm>
          <a:prstGeom prst="rect">
            <a:avLst/>
          </a:prstGeom>
          <a:noFill/>
          <a:ln>
            <a:noFill/>
          </a:ln>
        </p:spPr>
        <p:txBody>
          <a:bodyPr lIns="91425" tIns="91425" rIns="91425" bIns="91425" anchor="t" anchorCtr="1"/>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7" name="Shape 217"/>
          <p:cNvSpPr txBox="1">
            <a:spLocks noGrp="1"/>
          </p:cNvSpPr>
          <p:nvPr>
            <p:ph type="dt" idx="10"/>
          </p:nvPr>
        </p:nvSpPr>
        <p:spPr>
          <a:xfrm>
            <a:off x="7678800" y="5883119"/>
            <a:ext cx="274319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8" name="Shape 218"/>
          <p:cNvSpPr txBox="1">
            <a:spLocks noGrp="1"/>
          </p:cNvSpPr>
          <p:nvPr>
            <p:ph type="ftr" idx="11"/>
          </p:nvPr>
        </p:nvSpPr>
        <p:spPr>
          <a:xfrm>
            <a:off x="913679" y="5883119"/>
            <a:ext cx="6672959" cy="365039"/>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9" name="Shape 219"/>
          <p:cNvSpPr txBox="1">
            <a:spLocks noGrp="1"/>
          </p:cNvSpPr>
          <p:nvPr>
            <p:ph type="sldNum" idx="12"/>
          </p:nvPr>
        </p:nvSpPr>
        <p:spPr>
          <a:xfrm>
            <a:off x="10514160" y="5883119"/>
            <a:ext cx="753479" cy="36503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buSzPct val="25000"/>
              <a:buNone/>
            </a:pPr>
            <a:fld id="{00000000-1234-1234-1234-123412341234}" type="slidenum">
              <a:rPr lang="fr-FR" sz="1000" b="0" i="0" u="none" strike="noStrike" cap="none">
                <a:solidFill>
                  <a:srgbClr val="FFFFFF"/>
                </a:solidFill>
                <a:latin typeface="Rokkitt"/>
                <a:ea typeface="Rokkitt"/>
                <a:cs typeface="Rokkitt"/>
                <a:sym typeface="Rokkitt"/>
              </a:rPr>
              <a:t>‹N°›</a:t>
            </a:fld>
            <a:endParaRPr lang="fr-FR" sz="1000" b="0" i="0" u="none" strike="noStrike" cap="none">
              <a:solidFill>
                <a:srgbClr val="FFFFFF"/>
              </a:solidFill>
              <a:latin typeface="Rokkitt"/>
              <a:ea typeface="Rokkitt"/>
              <a:cs typeface="Rokkitt"/>
              <a:sym typeface="Rokkitt"/>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Shape 270"/>
          <p:cNvSpPr txBox="1"/>
          <p:nvPr/>
        </p:nvSpPr>
        <p:spPr>
          <a:xfrm>
            <a:off x="1595159" y="1122479"/>
            <a:ext cx="9001439" cy="2387520"/>
          </a:xfrm>
          <a:prstGeom prst="rect">
            <a:avLst/>
          </a:prstGeom>
          <a:noFill/>
          <a:ln>
            <a:noFill/>
          </a:ln>
        </p:spPr>
        <p:txBody>
          <a:bodyPr lIns="91425" tIns="45700" rIns="91425" bIns="45700" anchor="b" anchorCtr="1">
            <a:noAutofit/>
          </a:bodyPr>
          <a:lstStyle/>
          <a:p>
            <a:pPr marL="0" marR="0" lvl="0" indent="0" algn="ctr" rtl="0">
              <a:lnSpc>
                <a:spcPct val="90000"/>
              </a:lnSpc>
              <a:spcBef>
                <a:spcPts val="0"/>
              </a:spcBef>
              <a:buSzPct val="25000"/>
              <a:buNone/>
            </a:pPr>
            <a:r>
              <a:rPr lang="fr-FR" sz="4800" b="1" i="0" u="none" strike="noStrike" cap="none">
                <a:solidFill>
                  <a:srgbClr val="FFFFFF"/>
                </a:solidFill>
                <a:latin typeface="Domine"/>
                <a:ea typeface="Domine"/>
                <a:cs typeface="Domine"/>
                <a:sym typeface="Domine"/>
              </a:rPr>
              <a:t>DES ORIGINES DE LA CRISE AUX PERSPECTIVES DE SOLUTIONS: </a:t>
            </a:r>
          </a:p>
        </p:txBody>
      </p:sp>
      <p:sp>
        <p:nvSpPr>
          <p:cNvPr id="271" name="Shape 271"/>
          <p:cNvSpPr txBox="1"/>
          <p:nvPr/>
        </p:nvSpPr>
        <p:spPr>
          <a:xfrm>
            <a:off x="1595159" y="3602160"/>
            <a:ext cx="9001439" cy="3091248"/>
          </a:xfrm>
          <a:prstGeom prst="rect">
            <a:avLst/>
          </a:prstGeom>
          <a:noFill/>
          <a:ln>
            <a:noFill/>
          </a:ln>
        </p:spPr>
        <p:txBody>
          <a:bodyPr lIns="91425" tIns="45700" rIns="91425" bIns="45700" anchor="t" anchorCtr="1">
            <a:noAutofit/>
          </a:bodyPr>
          <a:lstStyle/>
          <a:p>
            <a:pPr marL="0" marR="0" lvl="0" indent="0" algn="ctr"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Nécessité d’un Leadership Transformationnel </a:t>
            </a:r>
          </a:p>
          <a:p>
            <a:pPr marL="0" marR="0" lvl="0" indent="0" algn="ctr"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pour un Nouvel Ordre Politique au Burundi</a:t>
            </a:r>
          </a:p>
          <a:p>
            <a:pPr marL="0" marR="0" lvl="0" indent="0" algn="ctr" rtl="0">
              <a:lnSpc>
                <a:spcPct val="120000"/>
              </a:lnSpc>
              <a:spcBef>
                <a:spcPts val="0"/>
              </a:spcBef>
              <a:buSzPct val="25000"/>
              <a:buNone/>
            </a:pPr>
            <a:endParaRPr lang="fr-FR" sz="3200" b="0" i="0" u="none" strike="noStrike" cap="none" dirty="0">
              <a:solidFill>
                <a:srgbClr val="FFFFFF"/>
              </a:solidFill>
              <a:latin typeface="Rokkitt"/>
              <a:ea typeface="Rokkitt"/>
              <a:cs typeface="Rokkitt"/>
              <a:sym typeface="Rokkitt"/>
            </a:endParaRPr>
          </a:p>
          <a:p>
            <a:pPr marL="0" marR="0" lvl="0" indent="0" algn="ctr" rtl="0">
              <a:lnSpc>
                <a:spcPct val="120000"/>
              </a:lnSpc>
              <a:spcBef>
                <a:spcPts val="0"/>
              </a:spcBef>
              <a:buSzPct val="25000"/>
              <a:buNone/>
            </a:pPr>
            <a:r>
              <a:rPr lang="fr-FR" sz="2000" dirty="0">
                <a:solidFill>
                  <a:srgbClr val="FFFFFF"/>
                </a:solidFill>
                <a:latin typeface="Rokkitt"/>
                <a:ea typeface="Rokkitt"/>
                <a:cs typeface="Rokkitt"/>
                <a:sym typeface="Rokkitt"/>
              </a:rPr>
              <a:t>Présentation publique de Frédéric </a:t>
            </a:r>
            <a:r>
              <a:rPr lang="fr-FR" sz="2000" dirty="0" err="1">
                <a:solidFill>
                  <a:srgbClr val="FFFFFF"/>
                </a:solidFill>
                <a:latin typeface="Rokkitt"/>
                <a:ea typeface="Rokkitt"/>
                <a:cs typeface="Rokkitt"/>
                <a:sym typeface="Rokkitt"/>
              </a:rPr>
              <a:t>Bamvuginyumvira</a:t>
            </a:r>
            <a:endParaRPr lang="fr-FR" sz="2000" dirty="0">
              <a:solidFill>
                <a:srgbClr val="FFFFFF"/>
              </a:solidFill>
              <a:latin typeface="Rokkitt"/>
              <a:ea typeface="Rokkitt"/>
              <a:cs typeface="Rokkitt"/>
              <a:sym typeface="Rokkitt"/>
            </a:endParaRPr>
          </a:p>
          <a:p>
            <a:pPr marL="0" marR="0" lvl="0" indent="0" algn="ctr" rtl="0">
              <a:lnSpc>
                <a:spcPct val="120000"/>
              </a:lnSpc>
              <a:spcBef>
                <a:spcPts val="0"/>
              </a:spcBef>
              <a:buSzPct val="25000"/>
              <a:buNone/>
            </a:pPr>
            <a:r>
              <a:rPr lang="fr-FR" sz="2000" dirty="0">
                <a:solidFill>
                  <a:srgbClr val="FFFFFF"/>
                </a:solidFill>
                <a:latin typeface="Rokkitt"/>
                <a:ea typeface="Rokkitt"/>
                <a:cs typeface="Rokkitt"/>
                <a:sym typeface="Rokkitt"/>
              </a:rPr>
              <a:t>Bruxelles, Août 2016</a:t>
            </a:r>
          </a:p>
          <a:p>
            <a:pPr marL="0" marR="0" lvl="0" indent="0" algn="ctr" rtl="0">
              <a:lnSpc>
                <a:spcPct val="120000"/>
              </a:lnSpc>
              <a:spcBef>
                <a:spcPts val="0"/>
              </a:spcBef>
              <a:buSzPct val="25000"/>
              <a:buNone/>
            </a:pPr>
            <a:endParaRPr lang="fr-FR" sz="3200" dirty="0">
              <a:solidFill>
                <a:srgbClr val="FFFFFF"/>
              </a:solidFill>
              <a:latin typeface="Rokkitt"/>
              <a:ea typeface="Rokkitt"/>
              <a:cs typeface="Rokkitt"/>
              <a:sym typeface="Rokkitt"/>
            </a:endParaRPr>
          </a:p>
          <a:p>
            <a:pPr marL="0" marR="0" lvl="0" indent="0" algn="ctr" rtl="0">
              <a:lnSpc>
                <a:spcPct val="120000"/>
              </a:lnSpc>
              <a:spcBef>
                <a:spcPts val="0"/>
              </a:spcBef>
              <a:buSzPct val="25000"/>
              <a:buNone/>
            </a:pPr>
            <a:r>
              <a:rPr lang="fr-FR" sz="3200" dirty="0">
                <a:solidFill>
                  <a:srgbClr val="FFFFFF"/>
                </a:solidFill>
                <a:latin typeface="Rokkitt"/>
                <a:ea typeface="Rokkitt"/>
                <a:cs typeface="Rokkitt"/>
                <a:sym typeface="Rokkitt"/>
              </a:rPr>
              <a:t> </a:t>
            </a:r>
            <a:endParaRPr lang="fr-FR" sz="3200" b="0" i="0" u="none" strike="noStrike" cap="none" dirty="0">
              <a:solidFill>
                <a:srgbClr val="FFFFFF"/>
              </a:solidFill>
              <a:latin typeface="Rokkitt"/>
              <a:ea typeface="Rokkitt"/>
              <a:cs typeface="Rokkitt"/>
              <a:sym typeface="Rokkit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Shape 32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24" name="Shape 324"/>
          <p:cNvSpPr txBox="1"/>
          <p:nvPr/>
        </p:nvSpPr>
        <p:spPr>
          <a:xfrm>
            <a:off x="317160" y="2097000"/>
            <a:ext cx="11216520" cy="380392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2. Division  sur base ethnique</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La question oppose depuis  la veille de l’indépendance les Hutus, aux </a:t>
            </a:r>
            <a:r>
              <a:rPr lang="fr-FR" sz="3000" dirty="0">
                <a:solidFill>
                  <a:srgbClr val="FFFFFF"/>
                </a:solidFill>
                <a:latin typeface="Rokkitt"/>
                <a:ea typeface="Rokkitt"/>
                <a:cs typeface="Rokkitt"/>
                <a:sym typeface="Rokkitt"/>
              </a:rPr>
              <a:t>T</a:t>
            </a:r>
            <a:r>
              <a:rPr lang="fr-FR" sz="3000" b="0" i="0" u="none" strike="noStrike" cap="none" dirty="0">
                <a:solidFill>
                  <a:srgbClr val="FFFFFF"/>
                </a:solidFill>
                <a:latin typeface="Rokkitt"/>
                <a:ea typeface="Rokkitt"/>
                <a:cs typeface="Rokkitt"/>
                <a:sym typeface="Rokkitt"/>
              </a:rPr>
              <a:t>utsis  qui d’aucuns, par métonymie, les réduisent aux Tutsis Hima de Bururi. Les pouvoirs qui se sont succédés jusqu’en 1993 ont fonctionné sur base de cette réalité. Cependant le problème n’était pas ethnique mais plutôt un manque de vision nationale intégrative et le non respect des  principes démocratiques et ceux de bonne gouvernance dans la gestion de l’Etat.</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Shape 32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30" name="Shape 330"/>
          <p:cNvSpPr txBox="1"/>
          <p:nvPr/>
        </p:nvSpPr>
        <p:spPr>
          <a:xfrm>
            <a:off x="913679" y="2095919"/>
            <a:ext cx="10353600" cy="459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3000" b="0" i="0" u="none" strike="noStrike" cap="none">
                <a:solidFill>
                  <a:srgbClr val="FFFFFF"/>
                </a:solidFill>
                <a:latin typeface="Rokkitt"/>
                <a:ea typeface="Rokkitt"/>
                <a:cs typeface="Rokkitt"/>
                <a:sym typeface="Rokkitt"/>
              </a:rPr>
              <a:t>3.  Divisions  quant au mode d’habitat</a:t>
            </a:r>
          </a:p>
          <a:p>
            <a:pPr marL="0" marR="0" lvl="0" indent="0" algn="l" rtl="0">
              <a:lnSpc>
                <a:spcPct val="100000"/>
              </a:lnSpc>
              <a:spcBef>
                <a:spcPts val="0"/>
              </a:spcBef>
              <a:buSzPct val="25000"/>
              <a:buNone/>
            </a:pPr>
            <a:r>
              <a:rPr lang="fr-FR" sz="3000" b="0" i="0" u="none" strike="noStrike" cap="none">
                <a:solidFill>
                  <a:srgbClr val="FFFFFF"/>
                </a:solidFill>
                <a:latin typeface="Rokkitt"/>
                <a:ea typeface="Rokkitt"/>
                <a:cs typeface="Rokkitt"/>
                <a:sym typeface="Rokkitt"/>
              </a:rPr>
              <a:t>Pour apprécier le nombre, le type  et l’origine des privilégiés, il suffirait d’enquêter sur les propriétaires des maisons dans de grandes agglomérations du pays. Il est en gros constaté que les citoyens non associés à la gestion de l’Etat vivent des cabanes dans les campagnes tandis que d’autres vivent des centres urbains avec tout ce que cela procure comme conditions pour le bien – être. Kiriri et Carama sont des exemples qui en disent long!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34"/>
        <p:cNvGrpSpPr/>
        <p:nvPr/>
      </p:nvGrpSpPr>
      <p:grpSpPr>
        <a:xfrm>
          <a:off x="0" y="0"/>
          <a:ext cx="0" cy="0"/>
          <a:chOff x="0" y="0"/>
          <a:chExt cx="0" cy="0"/>
        </a:xfrm>
      </p:grpSpPr>
      <p:sp>
        <p:nvSpPr>
          <p:cNvPr id="335" name="Shape 33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36" name="Shape 336"/>
          <p:cNvSpPr txBox="1"/>
          <p:nvPr/>
        </p:nvSpPr>
        <p:spPr>
          <a:xfrm>
            <a:off x="913679" y="1936080"/>
            <a:ext cx="10353600" cy="4818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3000" b="0" i="0" u="none" strike="noStrike" cap="none">
                <a:solidFill>
                  <a:srgbClr val="FFFFFF"/>
                </a:solidFill>
                <a:latin typeface="Rokkitt"/>
                <a:ea typeface="Rokkitt"/>
                <a:cs typeface="Rokkitt"/>
                <a:sym typeface="Rokkitt"/>
              </a:rPr>
              <a:t>4. Divisions sur fond social</a:t>
            </a:r>
          </a:p>
          <a:p>
            <a:pPr marL="0" marR="0" lvl="0" indent="0" algn="l" rtl="0">
              <a:lnSpc>
                <a:spcPct val="90000"/>
              </a:lnSpc>
              <a:spcBef>
                <a:spcPts val="0"/>
              </a:spcBef>
              <a:buSzPct val="25000"/>
              <a:buNone/>
            </a:pPr>
            <a:r>
              <a:rPr lang="fr-FR" sz="3000" b="0" i="0" u="none" strike="noStrike" cap="none">
                <a:solidFill>
                  <a:srgbClr val="FFFFFF"/>
                </a:solidFill>
                <a:latin typeface="Rokkitt"/>
                <a:ea typeface="Rokkitt"/>
                <a:cs typeface="Rokkitt"/>
                <a:sym typeface="Rokkitt"/>
              </a:rPr>
              <a:t>Les meilleures écoles à l’intérieur comme à l’extérieur sont réservés, aujourd’hui comme hier, aux enfants du groupe des </a:t>
            </a:r>
            <a:r>
              <a:rPr lang="fr-FR" sz="3000">
                <a:solidFill>
                  <a:srgbClr val="FFFFFF"/>
                </a:solidFill>
                <a:latin typeface="Rokkitt"/>
                <a:ea typeface="Rokkitt"/>
                <a:cs typeface="Rokkitt"/>
                <a:sym typeface="Rokkitt"/>
              </a:rPr>
              <a:t>privilégiés</a:t>
            </a:r>
            <a:r>
              <a:rPr lang="fr-FR" sz="3000" b="0" i="0" u="none" strike="noStrike" cap="none">
                <a:solidFill>
                  <a:srgbClr val="FFFFFF"/>
                </a:solidFill>
                <a:latin typeface="Rokkitt"/>
                <a:ea typeface="Rokkitt"/>
                <a:cs typeface="Rokkitt"/>
                <a:sym typeface="Rokkitt"/>
              </a:rPr>
              <a:t>. Ces enfants font une formation élitiste lorsque  les enfants des citoyens pauvres fréquentent des écoles de masses sans aucune qualité, des « Yaga Mukama » qui ne disent pas leurs noms. Ces futurs élites </a:t>
            </a:r>
            <a:r>
              <a:rPr lang="fr-FR" sz="3000">
                <a:solidFill>
                  <a:srgbClr val="FFFFFF"/>
                </a:solidFill>
                <a:latin typeface="Rokkitt"/>
                <a:ea typeface="Rokkitt"/>
                <a:cs typeface="Rokkitt"/>
                <a:sym typeface="Rokkitt"/>
              </a:rPr>
              <a:t>cherchent</a:t>
            </a:r>
            <a:r>
              <a:rPr lang="fr-FR" sz="3000" b="0" i="0" u="none" strike="noStrike" cap="none">
                <a:solidFill>
                  <a:srgbClr val="FFFFFF"/>
                </a:solidFill>
                <a:latin typeface="Rokkitt"/>
                <a:ea typeface="Rokkitt"/>
                <a:cs typeface="Rokkitt"/>
                <a:sym typeface="Rokkitt"/>
              </a:rPr>
              <a:t> à pérenniser le système lorsque les autres chercheront le changement systémique sous différentes formes. La tension sociale pourrait se poursuivre.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40"/>
        <p:cNvGrpSpPr/>
        <p:nvPr/>
      </p:nvGrpSpPr>
      <p:grpSpPr>
        <a:xfrm>
          <a:off x="0" y="0"/>
          <a:ext cx="0" cy="0"/>
          <a:chOff x="0" y="0"/>
          <a:chExt cx="0" cy="0"/>
        </a:xfrm>
      </p:grpSpPr>
      <p:sp>
        <p:nvSpPr>
          <p:cNvPr id="341" name="Shape 34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42" name="Shape 342"/>
          <p:cNvSpPr txBox="1"/>
          <p:nvPr/>
        </p:nvSpPr>
        <p:spPr>
          <a:xfrm>
            <a:off x="913679" y="1804319"/>
            <a:ext cx="10353600" cy="494999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2000" b="0" i="0" u="none" strike="noStrike" cap="none" dirty="0">
                <a:solidFill>
                  <a:srgbClr val="FFFFFF"/>
                </a:solidFill>
                <a:latin typeface="Rokkitt"/>
                <a:ea typeface="Rokkitt"/>
                <a:cs typeface="Rokkitt"/>
                <a:sym typeface="Rokkitt"/>
              </a:rPr>
              <a:t> </a:t>
            </a:r>
            <a:r>
              <a:rPr lang="fr-FR" sz="3200" b="0" i="0" u="none" strike="noStrike" cap="none" dirty="0">
                <a:solidFill>
                  <a:srgbClr val="FFFFFF"/>
                </a:solidFill>
                <a:latin typeface="Rokkitt"/>
                <a:ea typeface="Rokkitt"/>
                <a:cs typeface="Rokkitt"/>
                <a:sym typeface="Rokkitt"/>
              </a:rPr>
              <a:t> 5. Division quant au respect de la vie</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Pour la première catégorie, la loi, le social et la vie sont respectés. Pour d’autres, même le droit à la vie est un privilège que le pouvoir accorde alors que les constitutions prévoient  le respect à la vie dans le chapitre des droits des « citoyens ». Ces prescriptions légales sont ignorées par les concernés qui attendent encore de faire partie de la classe des privilégiés (</a:t>
            </a:r>
            <a:r>
              <a:rPr lang="fr-FR" sz="3200" b="0" i="0" u="none" strike="noStrike" cap="none" dirty="0" err="1">
                <a:solidFill>
                  <a:srgbClr val="FFFFFF"/>
                </a:solidFill>
                <a:latin typeface="Rokkitt"/>
                <a:ea typeface="Rokkitt"/>
                <a:cs typeface="Rokkitt"/>
                <a:sym typeface="Rokkitt"/>
              </a:rPr>
              <a:t>gukira</a:t>
            </a:r>
            <a:r>
              <a:rPr lang="fr-FR" sz="3200" b="0" i="0" u="none" strike="noStrike" cap="none" dirty="0">
                <a:solidFill>
                  <a:srgbClr val="FFFFFF"/>
                </a:solidFill>
                <a:latin typeface="Rokkitt"/>
                <a:ea typeface="Rokkitt"/>
                <a:cs typeface="Rokkitt"/>
                <a:sym typeface="Rokkitt"/>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46"/>
        <p:cNvGrpSpPr/>
        <p:nvPr/>
      </p:nvGrpSpPr>
      <p:grpSpPr>
        <a:xfrm>
          <a:off x="0" y="0"/>
          <a:ext cx="0" cy="0"/>
          <a:chOff x="0" y="0"/>
          <a:chExt cx="0" cy="0"/>
        </a:xfrm>
      </p:grpSpPr>
      <p:sp>
        <p:nvSpPr>
          <p:cNvPr id="347" name="Shape 34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48" name="Shape 348"/>
          <p:cNvSpPr txBox="1"/>
          <p:nvPr/>
        </p:nvSpPr>
        <p:spPr>
          <a:xfrm>
            <a:off x="913679" y="1792080"/>
            <a:ext cx="10353600" cy="50659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6. Division quant à l’avenir</a:t>
            </a:r>
          </a:p>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Si les enfants de la première catégorie ont bénéficié d’une formation élitiste, possèdent des comptes en banques, ont des relations importantes dans le monde, ont   le minimum vital et </a:t>
            </a:r>
            <a:r>
              <a:rPr lang="fr-FR" sz="2800" dirty="0">
                <a:solidFill>
                  <a:srgbClr val="FFFFFF"/>
                </a:solidFill>
                <a:latin typeface="Rokkitt"/>
                <a:ea typeface="Rokkitt"/>
                <a:cs typeface="Rokkitt"/>
                <a:sym typeface="Rokkitt"/>
              </a:rPr>
              <a:t>une</a:t>
            </a:r>
            <a:r>
              <a:rPr lang="fr-FR" sz="2800" b="0" i="0" u="none" strike="noStrike" cap="none" dirty="0">
                <a:solidFill>
                  <a:srgbClr val="FFFFFF"/>
                </a:solidFill>
                <a:latin typeface="Rokkitt"/>
                <a:ea typeface="Rokkitt"/>
                <a:cs typeface="Rokkitt"/>
                <a:sym typeface="Rokkitt"/>
              </a:rPr>
              <a:t> espérance de vie  supérieure à celle des autres,  </a:t>
            </a:r>
            <a:r>
              <a:rPr lang="fr-FR" sz="2800" dirty="0">
                <a:solidFill>
                  <a:srgbClr val="FFFFFF"/>
                </a:solidFill>
                <a:latin typeface="Rokkitt"/>
                <a:ea typeface="Rokkitt"/>
                <a:cs typeface="Rokkitt"/>
                <a:sym typeface="Rokkitt"/>
              </a:rPr>
              <a:t>c</a:t>
            </a:r>
            <a:r>
              <a:rPr lang="fr-FR" sz="2800" b="0" i="0" u="none" strike="noStrike" cap="none" dirty="0">
                <a:solidFill>
                  <a:srgbClr val="FFFFFF"/>
                </a:solidFill>
                <a:latin typeface="Rokkitt"/>
                <a:ea typeface="Rokkitt"/>
                <a:cs typeface="Rokkitt"/>
                <a:sym typeface="Rokkitt"/>
              </a:rPr>
              <a:t>es « autres » n’ont rien, ils attendent la mort ou attendent venir le premier chef rebelle passer pour  se jeter dans ses bras. En effet, ces « autres » deviennent des sans terre, ayant bénéficié  une éducation ne permettant pas d’entrer en compétition avec d’autres sur le marché du travail. Ces « autres » n’ont pas le minimum vital, sont de perpétuels damnés et, par conséquent,  n’ont pas d’avenir.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52"/>
        <p:cNvGrpSpPr/>
        <p:nvPr/>
      </p:nvGrpSpPr>
      <p:grpSpPr>
        <a:xfrm>
          <a:off x="0" y="0"/>
          <a:ext cx="0" cy="0"/>
          <a:chOff x="0" y="0"/>
          <a:chExt cx="0" cy="0"/>
        </a:xfrm>
      </p:grpSpPr>
      <p:sp>
        <p:nvSpPr>
          <p:cNvPr id="353" name="Shape 35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54" name="Shape 354"/>
          <p:cNvSpPr txBox="1"/>
          <p:nvPr/>
        </p:nvSpPr>
        <p:spPr>
          <a:xfrm>
            <a:off x="913679" y="1828800"/>
            <a:ext cx="10353600" cy="487692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7. Division quant à l’exercice de la liberté</a:t>
            </a:r>
          </a:p>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Ce système accorde au Chef des pouvoirs exorbitants reconnus et non reconnus par la constitution. Ainsi se rend-il fort au détriment des Institutions. Celles –ci s’affaiblissent complètement car animées par des incompétents, des valets du chef. Celui-ci et ses plus proches sont, maintenant,  libres. D’autres ne sont pas autorisés à penser et à se comporter en dehors de la ligne du Chef.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58"/>
        <p:cNvGrpSpPr/>
        <p:nvPr/>
      </p:nvGrpSpPr>
      <p:grpSpPr>
        <a:xfrm>
          <a:off x="0" y="0"/>
          <a:ext cx="0" cy="0"/>
          <a:chOff x="0" y="0"/>
          <a:chExt cx="0" cy="0"/>
        </a:xfrm>
      </p:grpSpPr>
      <p:sp>
        <p:nvSpPr>
          <p:cNvPr id="359" name="Shape 35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60" name="Shape 360"/>
          <p:cNvSpPr txBox="1"/>
          <p:nvPr/>
        </p:nvSpPr>
        <p:spPr>
          <a:xfrm>
            <a:off x="913679" y="2095919"/>
            <a:ext cx="10353600" cy="369504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Il naît en conséquence une société d’hommes libres telle que décrite par George Orwell dans  </a:t>
            </a:r>
            <a:r>
              <a:rPr lang="fr-FR" sz="3000" b="1" i="1" u="none" strike="noStrike" cap="none" dirty="0">
                <a:solidFill>
                  <a:srgbClr val="FFFFFF"/>
                </a:solidFill>
                <a:latin typeface="Rokkitt"/>
                <a:ea typeface="Rokkitt"/>
                <a:cs typeface="Rokkitt"/>
                <a:sym typeface="Rokkitt"/>
              </a:rPr>
              <a:t>La ferme des animaux </a:t>
            </a:r>
            <a:r>
              <a:rPr lang="fr-FR" sz="3000" b="0" i="0" u="none" strike="noStrike" cap="none" dirty="0">
                <a:solidFill>
                  <a:srgbClr val="FFFFFF"/>
                </a:solidFill>
                <a:latin typeface="Rokkitt"/>
                <a:ea typeface="Rokkitt"/>
                <a:cs typeface="Rokkitt"/>
                <a:sym typeface="Rokkitt"/>
              </a:rPr>
              <a:t>:«  Tous les animaux  sont égaux mais certains le sont plus que d’autres ». Selon la volonté du Chef, tu peux gravir les échelons ou te voir déchu de tous les privilèges suivant des lois non écrites qui se moquent des lois écrites, </a:t>
            </a:r>
            <a:r>
              <a:rPr lang="fr-FR" sz="3000" dirty="0">
                <a:solidFill>
                  <a:srgbClr val="FFFFFF"/>
                </a:solidFill>
                <a:latin typeface="Rokkitt"/>
                <a:ea typeface="Rokkitt"/>
                <a:cs typeface="Rokkitt"/>
                <a:sym typeface="Rokkitt"/>
              </a:rPr>
              <a:t>y compris</a:t>
            </a:r>
            <a:r>
              <a:rPr lang="fr-FR" sz="3000" b="0" i="0" u="none" strike="noStrike" cap="none" dirty="0">
                <a:solidFill>
                  <a:srgbClr val="FFFFFF"/>
                </a:solidFill>
                <a:latin typeface="Rokkitt"/>
                <a:ea typeface="Rokkitt"/>
                <a:cs typeface="Rokkitt"/>
                <a:sym typeface="Rokkitt"/>
              </a:rPr>
              <a:t> la Constitution.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64"/>
        <p:cNvGrpSpPr/>
        <p:nvPr/>
      </p:nvGrpSpPr>
      <p:grpSpPr>
        <a:xfrm>
          <a:off x="0" y="0"/>
          <a:ext cx="0" cy="0"/>
          <a:chOff x="0" y="0"/>
          <a:chExt cx="0" cy="0"/>
        </a:xfrm>
      </p:grpSpPr>
      <p:sp>
        <p:nvSpPr>
          <p:cNvPr id="365" name="Shape 36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66" name="Shape 366"/>
          <p:cNvSpPr txBox="1"/>
          <p:nvPr/>
        </p:nvSpPr>
        <p:spPr>
          <a:xfrm>
            <a:off x="913679" y="1936080"/>
            <a:ext cx="10353600" cy="483047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8. Divisions générationnelles</a:t>
            </a:r>
          </a:p>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 Les classes qui sont </a:t>
            </a:r>
            <a:r>
              <a:rPr lang="fr-FR" sz="3000" dirty="0">
                <a:solidFill>
                  <a:srgbClr val="FFFFFF"/>
                </a:solidFill>
                <a:latin typeface="Rokkitt"/>
                <a:ea typeface="Rokkitt"/>
                <a:cs typeface="Rokkitt"/>
                <a:sym typeface="Rokkitt"/>
              </a:rPr>
              <a:t>créées</a:t>
            </a:r>
            <a:r>
              <a:rPr lang="fr-FR" sz="3000" b="0" i="0" u="none" strike="noStrike" cap="none" dirty="0">
                <a:solidFill>
                  <a:srgbClr val="FFFFFF"/>
                </a:solidFill>
                <a:latin typeface="Rokkitt"/>
                <a:ea typeface="Rokkitt"/>
                <a:cs typeface="Rokkitt"/>
                <a:sym typeface="Rokkitt"/>
              </a:rPr>
              <a:t> par le système tendent à le rester. Ainsi, les privilégiés veulent vieillir dans le système qui se moque des règles  de renouvellement et de l’alternance au sein de l’organisation. Les jeunes générations à qui l’on n’a appris ni le secret, ni d’autres modes d’accéder au bien –être se bousculent pour renverser les situations. C’est le sens des coups d’Etat ou des « révolutions » qui, selon l’expérience, ne viennent que pérenniser malheureusement  le système existant</a:t>
            </a:r>
            <a:r>
              <a:rPr lang="fr-FR" sz="3000" dirty="0">
                <a:solidFill>
                  <a:srgbClr val="FFFFFF"/>
                </a:solidFill>
                <a:latin typeface="Rokkitt"/>
                <a:ea typeface="Rokkitt"/>
                <a:cs typeface="Rokkitt"/>
                <a:sym typeface="Rokkitt"/>
              </a:rPr>
              <a:t> qui devient le miroir des révolutionnaires.</a:t>
            </a:r>
            <a:endParaRPr lang="fr-FR" sz="3000" b="0" i="0" u="none" strike="noStrike" cap="none" dirty="0">
              <a:solidFill>
                <a:srgbClr val="FFFFFF"/>
              </a:solidFill>
              <a:latin typeface="Rokkitt"/>
              <a:ea typeface="Rokkitt"/>
              <a:cs typeface="Rokkitt"/>
              <a:sym typeface="Rokkitt"/>
            </a:endParaRPr>
          </a:p>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Shape 37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br>
              <a:rPr lang="fr-FR" sz="2900" b="1" i="0" u="none" strike="noStrike" cap="none">
                <a:solidFill>
                  <a:srgbClr val="FFFFFF"/>
                </a:solidFill>
                <a:latin typeface="Domine"/>
                <a:ea typeface="Domine"/>
                <a:cs typeface="Domine"/>
                <a:sym typeface="Domine"/>
              </a:rPr>
            </a:br>
            <a:r>
              <a:rPr lang="fr-FR" sz="2800" b="1" i="0" u="none" strike="noStrike" cap="none">
                <a:solidFill>
                  <a:srgbClr val="FFFFFF"/>
                </a:solidFill>
                <a:latin typeface="Domine"/>
                <a:ea typeface="Domine"/>
                <a:cs typeface="Domine"/>
                <a:sym typeface="Domine"/>
              </a:rPr>
              <a:t>FONDEMENT ET MODE OPÉRATOIRE DE CE SYSTÈME (SUITE)</a:t>
            </a:r>
          </a:p>
        </p:txBody>
      </p:sp>
      <p:sp>
        <p:nvSpPr>
          <p:cNvPr id="372" name="Shape 372"/>
          <p:cNvSpPr txBox="1"/>
          <p:nvPr/>
        </p:nvSpPr>
        <p:spPr>
          <a:xfrm>
            <a:off x="913679" y="2074319"/>
            <a:ext cx="10353600" cy="464328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9. L’usage de la peur comme  </a:t>
            </a:r>
            <a:r>
              <a:rPr lang="fr-FR" sz="3000" dirty="0">
                <a:solidFill>
                  <a:srgbClr val="FFFFFF"/>
                </a:solidFill>
                <a:latin typeface="Rokkitt"/>
                <a:ea typeface="Rokkitt"/>
                <a:cs typeface="Rokkitt"/>
                <a:sym typeface="Rokkitt"/>
              </a:rPr>
              <a:t>adjuvant</a:t>
            </a:r>
            <a:r>
              <a:rPr lang="fr-FR" sz="3000" b="0" i="0" u="none" strike="noStrike" cap="none" dirty="0">
                <a:solidFill>
                  <a:srgbClr val="FFFFFF"/>
                </a:solidFill>
                <a:latin typeface="Rokkitt"/>
                <a:ea typeface="Rokkitt"/>
                <a:cs typeface="Rokkitt"/>
                <a:sym typeface="Rokkitt"/>
              </a:rPr>
              <a:t> dans gestion de ce système:</a:t>
            </a:r>
          </a:p>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Le groupe et son chef ont peur de la prise de conscience de la masse de l’exploitation dont elle fait l’objet.  D’où l’usage des massacres périodiques allant des intellectuels à la masse (1965,1969,1972,1988,1993, 1994,1995, 1996, 2015… et le mouvement cyclique des réfugiés </a:t>
            </a:r>
            <a:r>
              <a:rPr lang="fr-FR" sz="3000" dirty="0">
                <a:solidFill>
                  <a:srgbClr val="FFFFFF"/>
                </a:solidFill>
                <a:latin typeface="Rokkitt"/>
                <a:ea typeface="Rokkitt"/>
                <a:cs typeface="Rokkitt"/>
                <a:sym typeface="Rokkitt"/>
              </a:rPr>
              <a:t>surtout dans des pays limitrophes avec le Burundi</a:t>
            </a:r>
            <a:r>
              <a:rPr lang="fr-FR" sz="3000" b="0" i="0" u="none" strike="noStrike" cap="none" dirty="0">
                <a:solidFill>
                  <a:srgbClr val="FFFFFF"/>
                </a:solidFill>
                <a:latin typeface="Rokkitt"/>
                <a:ea typeface="Rokkitt"/>
                <a:cs typeface="Rokkitt"/>
                <a:sym typeface="Rokkitt"/>
              </a:rPr>
              <a:t>. Les dirigeants ont peur de perdre le pouvoir et d’être jugés, la population a constamment peur d’être tuée.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6"/>
        <p:cNvGrpSpPr/>
        <p:nvPr/>
      </p:nvGrpSpPr>
      <p:grpSpPr>
        <a:xfrm>
          <a:off x="0" y="0"/>
          <a:ext cx="0" cy="0"/>
          <a:chOff x="0" y="0"/>
          <a:chExt cx="0" cy="0"/>
        </a:xfrm>
      </p:grpSpPr>
      <p:sp>
        <p:nvSpPr>
          <p:cNvPr id="377" name="Shape 377"/>
          <p:cNvSpPr txBox="1"/>
          <p:nvPr/>
        </p:nvSpPr>
        <p:spPr>
          <a:xfrm>
            <a:off x="913679" y="354960"/>
            <a:ext cx="10353600" cy="1581120"/>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2900" b="1" i="0" u="none" strike="noStrike" cap="none">
                <a:solidFill>
                  <a:srgbClr val="FFFFFF"/>
                </a:solidFill>
                <a:latin typeface="Domine"/>
                <a:ea typeface="Domine"/>
                <a:cs typeface="Domine"/>
                <a:sym typeface="Domine"/>
              </a:rPr>
              <a:t>III. UN SYSTÈME QUI REFUSE DE SE METAMORPHOSER</a:t>
            </a:r>
            <a:br>
              <a:rPr lang="fr-FR" sz="2900" b="1" i="0" u="none" strike="noStrike" cap="none">
                <a:solidFill>
                  <a:srgbClr val="FFFFFF"/>
                </a:solidFill>
                <a:latin typeface="Domine"/>
                <a:ea typeface="Domine"/>
                <a:cs typeface="Domine"/>
                <a:sym typeface="Domine"/>
              </a:rPr>
            </a:br>
            <a:endParaRPr lang="fr-FR" sz="2900" b="1" i="0" u="none" strike="noStrike" cap="none">
              <a:solidFill>
                <a:srgbClr val="FFFFFF"/>
              </a:solidFill>
              <a:latin typeface="Domine"/>
              <a:ea typeface="Domine"/>
              <a:cs typeface="Domine"/>
              <a:sym typeface="Domine"/>
            </a:endParaRPr>
          </a:p>
        </p:txBody>
      </p:sp>
      <p:sp>
        <p:nvSpPr>
          <p:cNvPr id="378" name="Shape 378"/>
          <p:cNvSpPr txBox="1"/>
          <p:nvPr/>
        </p:nvSpPr>
        <p:spPr>
          <a:xfrm>
            <a:off x="913679" y="1747080"/>
            <a:ext cx="11038679" cy="501947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3000" b="0" i="0" u="none" strike="noStrike" cap="none" dirty="0" err="1">
                <a:solidFill>
                  <a:srgbClr val="FFFFFF"/>
                </a:solidFill>
                <a:latin typeface="Rokkitt"/>
                <a:ea typeface="Rokkitt"/>
                <a:cs typeface="Rokkitt"/>
                <a:sym typeface="Rokkitt"/>
              </a:rPr>
              <a:t>Nkurunziza</a:t>
            </a:r>
            <a:r>
              <a:rPr lang="fr-FR" sz="3000" b="0" i="0" u="none" strike="noStrike" cap="none" dirty="0">
                <a:solidFill>
                  <a:srgbClr val="FFFFFF"/>
                </a:solidFill>
                <a:latin typeface="Rokkitt"/>
                <a:ea typeface="Rokkitt"/>
                <a:cs typeface="Rokkitt"/>
                <a:sym typeface="Rokkitt"/>
              </a:rPr>
              <a:t>, tout en condamnant le système le renforce  à travers ce plan:</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Imposer un Burundi monolithique et mono ethnique composé d’hommes et de femmes, de Hutu et de Tutsi qui acceptent de lui prêter allégeance. </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Avec quelle stratégie?</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1. Se débarrasser de l’Accord d’Arusha … et réviser la constitution d’abord à travers les Institutions. La stratégie échoue mais el entreprend un monologue à l’intérieur du pays. Dans son discours d’hier, il a promis de tenir compte de la volonté du peuple qui s’est exprimé à « l’intérieur comme à </a:t>
            </a:r>
            <a:r>
              <a:rPr lang="fr-FR" sz="3000" dirty="0">
                <a:solidFill>
                  <a:srgbClr val="FFFFFF"/>
                </a:solidFill>
                <a:latin typeface="Rokkitt"/>
                <a:ea typeface="Rokkitt"/>
                <a:cs typeface="Rokkitt"/>
                <a:sym typeface="Rokkitt"/>
              </a:rPr>
              <a:t>l'extérieur » à travers ce  faux dialogue</a:t>
            </a:r>
            <a:r>
              <a:rPr lang="fr-FR" sz="3000" b="0" i="0" u="none" strike="noStrike" cap="none" dirty="0">
                <a:solidFill>
                  <a:srgbClr val="FFFFFF"/>
                </a:solidFill>
                <a:latin typeface="Rokkitt"/>
                <a:ea typeface="Rokkitt"/>
                <a:cs typeface="Rokkitt"/>
                <a:sym typeface="Rokkitt"/>
              </a:rPr>
              <a:t>.</a:t>
            </a:r>
          </a:p>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Shape 276"/>
          <p:cNvSpPr txBox="1"/>
          <p:nvPr/>
        </p:nvSpPr>
        <p:spPr>
          <a:xfrm>
            <a:off x="913679" y="353519"/>
            <a:ext cx="10353600" cy="6504481"/>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4000" b="0" i="0" u="none" strike="noStrike" cap="none" dirty="0">
                <a:solidFill>
                  <a:srgbClr val="FFFFFF"/>
                </a:solidFill>
                <a:latin typeface="Rokkitt"/>
                <a:ea typeface="Rokkitt"/>
                <a:cs typeface="Rokkitt"/>
                <a:sym typeface="Rokkitt"/>
              </a:rPr>
              <a:t>I. Introduction</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L’origine de la crise est un système oligarchique burundais, vieux de plusieurs décennies et qui est </a:t>
            </a:r>
            <a:r>
              <a:rPr lang="fr-FR" sz="3200" dirty="0">
                <a:solidFill>
                  <a:srgbClr val="FFFFFF"/>
                </a:solidFill>
                <a:latin typeface="Rokkitt"/>
                <a:ea typeface="Rokkitt"/>
                <a:cs typeface="Rokkitt"/>
                <a:sym typeface="Rokkitt"/>
              </a:rPr>
              <a:t> par </a:t>
            </a:r>
            <a:r>
              <a:rPr lang="fr-FR" sz="3200" b="0" i="0" u="none" strike="noStrike" cap="none" dirty="0">
                <a:solidFill>
                  <a:srgbClr val="FFFFFF"/>
                </a:solidFill>
                <a:latin typeface="Rokkitt"/>
                <a:ea typeface="Rokkitt"/>
                <a:cs typeface="Rokkitt"/>
                <a:sym typeface="Rokkitt"/>
              </a:rPr>
              <a:t>essence d’une conception égoïste, exclusif du pouvoir </a:t>
            </a:r>
            <a:r>
              <a:rPr lang="fr-FR" sz="3200" dirty="0">
                <a:solidFill>
                  <a:srgbClr val="FFFFFF"/>
                </a:solidFill>
                <a:latin typeface="Rokkitt"/>
                <a:ea typeface="Rokkitt"/>
                <a:cs typeface="Rokkitt"/>
                <a:sym typeface="Rokkitt"/>
              </a:rPr>
              <a:t>qui a à son actif: les massacres, les réfugiés, les veuves, les orphelins, les rancœurs, les haines..</a:t>
            </a:r>
            <a:r>
              <a:rPr lang="fr-FR" sz="3200" b="0" i="0" u="none" strike="noStrike" cap="none" dirty="0">
                <a:solidFill>
                  <a:srgbClr val="FFFFFF"/>
                </a:solidFill>
                <a:latin typeface="Rokkitt"/>
                <a:ea typeface="Rokkitt"/>
                <a:cs typeface="Rokkitt"/>
                <a:sym typeface="Rokkitt"/>
              </a:rPr>
              <a:t>. C’est ce système qui dirige le Burundi et qui </a:t>
            </a:r>
            <a:r>
              <a:rPr lang="fr-FR" sz="3200" dirty="0">
                <a:solidFill>
                  <a:srgbClr val="FFFFFF"/>
                </a:solidFill>
                <a:latin typeface="Rokkitt"/>
                <a:ea typeface="Rokkitt"/>
                <a:cs typeface="Rokkitt"/>
                <a:sym typeface="Rokkitt"/>
              </a:rPr>
              <a:t>l'entraîne</a:t>
            </a:r>
            <a:r>
              <a:rPr lang="fr-FR" sz="3200" b="0" i="0" u="none" strike="noStrike" cap="none" dirty="0">
                <a:solidFill>
                  <a:srgbClr val="FFFFFF"/>
                </a:solidFill>
                <a:latin typeface="Rokkitt"/>
                <a:ea typeface="Rokkitt"/>
                <a:cs typeface="Rokkitt"/>
                <a:sym typeface="Rokkitt"/>
              </a:rPr>
              <a:t>  dans une situation qui mérite une attention particulière. Nous orientons notre projecteur sur  le côté caché de ce système </a:t>
            </a:r>
            <a:r>
              <a:rPr lang="fr-FR" sz="3200" dirty="0">
                <a:solidFill>
                  <a:srgbClr val="FFFFFF"/>
                </a:solidFill>
                <a:latin typeface="Rokkitt"/>
                <a:ea typeface="Rokkitt"/>
                <a:cs typeface="Rokkitt"/>
                <a:sym typeface="Rokkitt"/>
              </a:rPr>
              <a:t> criminel</a:t>
            </a:r>
            <a:r>
              <a:rPr lang="fr-FR" sz="3200" b="0" i="0" u="none" strike="noStrike" cap="none" dirty="0">
                <a:solidFill>
                  <a:srgbClr val="FFFFFF"/>
                </a:solidFill>
                <a:latin typeface="Rokkitt"/>
                <a:ea typeface="Rokkitt"/>
                <a:cs typeface="Rokkitt"/>
                <a:sym typeface="Rokkitt"/>
              </a:rPr>
              <a:t>, pour mieux le comprendre </a:t>
            </a:r>
            <a:r>
              <a:rPr lang="fr-FR" sz="3200" dirty="0">
                <a:solidFill>
                  <a:srgbClr val="FFFFFF"/>
                </a:solidFill>
                <a:latin typeface="Rokkitt"/>
                <a:ea typeface="Rokkitt"/>
                <a:cs typeface="Rokkitt"/>
                <a:sym typeface="Rokkitt"/>
              </a:rPr>
              <a:t>en vue de</a:t>
            </a:r>
            <a:r>
              <a:rPr lang="fr-FR" sz="3200" b="0" i="0" u="none" strike="noStrike" cap="none" dirty="0">
                <a:solidFill>
                  <a:srgbClr val="FFFFFF"/>
                </a:solidFill>
                <a:latin typeface="Rokkitt"/>
                <a:ea typeface="Rokkitt"/>
                <a:cs typeface="Rokkitt"/>
                <a:sym typeface="Rokkitt"/>
              </a:rPr>
              <a:t> mieux organiser un shift de  ce  dernier au nouveau système qui milite  pour la dignité du citoyen burundais.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82"/>
        <p:cNvGrpSpPr/>
        <p:nvPr/>
      </p:nvGrpSpPr>
      <p:grpSpPr>
        <a:xfrm>
          <a:off x="0" y="0"/>
          <a:ext cx="0" cy="0"/>
          <a:chOff x="0" y="0"/>
          <a:chExt cx="0" cy="0"/>
        </a:xfrm>
      </p:grpSpPr>
      <p:sp>
        <p:nvSpPr>
          <p:cNvPr id="383" name="Shape 38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200" b="1" i="0" u="none" strike="noStrike" cap="none">
                <a:solidFill>
                  <a:srgbClr val="FFFFFF"/>
                </a:solidFill>
                <a:latin typeface="Domine"/>
                <a:ea typeface="Domine"/>
                <a:cs typeface="Domine"/>
                <a:sym typeface="Domine"/>
              </a:rPr>
              <a:t>UN SYSTÈME QUI REFUSE DE SE METAMORPHOSER (SUITE)</a:t>
            </a:r>
          </a:p>
        </p:txBody>
      </p:sp>
      <p:sp>
        <p:nvSpPr>
          <p:cNvPr id="384" name="Shape 384"/>
          <p:cNvSpPr txBox="1"/>
          <p:nvPr/>
        </p:nvSpPr>
        <p:spPr>
          <a:xfrm>
            <a:off x="913679" y="1801440"/>
            <a:ext cx="10796040" cy="484487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2. Lever une milice armée répartie sur toutes les  2920 collines de recensement ;</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3. Politiser l’armée et la police en y </a:t>
            </a:r>
            <a:r>
              <a:rPr lang="fr-FR" sz="3200" dirty="0">
                <a:solidFill>
                  <a:srgbClr val="FFFFFF"/>
                </a:solidFill>
                <a:latin typeface="Rokkitt"/>
                <a:ea typeface="Rokkitt"/>
                <a:cs typeface="Rokkitt"/>
                <a:sym typeface="Rokkitt"/>
              </a:rPr>
              <a:t>extirpant</a:t>
            </a:r>
            <a:r>
              <a:rPr lang="fr-FR" sz="3200" b="0" i="0" u="none" strike="noStrike" cap="none" dirty="0">
                <a:solidFill>
                  <a:srgbClr val="FFFFFF"/>
                </a:solidFill>
                <a:latin typeface="Rokkitt"/>
                <a:ea typeface="Rokkitt"/>
                <a:cs typeface="Rokkitt"/>
                <a:sym typeface="Rokkitt"/>
              </a:rPr>
              <a:t> </a:t>
            </a:r>
            <a:r>
              <a:rPr lang="fr-FR" sz="3200" dirty="0">
                <a:solidFill>
                  <a:srgbClr val="FFFFFF"/>
                </a:solidFill>
                <a:latin typeface="Rokkitt"/>
                <a:ea typeface="Rokkitt"/>
                <a:cs typeface="Rokkitt"/>
                <a:sym typeface="Rokkitt"/>
              </a:rPr>
              <a:t>d</a:t>
            </a:r>
            <a:r>
              <a:rPr lang="fr-FR" sz="3200" b="0" i="0" u="none" strike="noStrike" cap="none" dirty="0">
                <a:solidFill>
                  <a:srgbClr val="FFFFFF"/>
                </a:solidFill>
                <a:latin typeface="Rokkitt"/>
                <a:ea typeface="Rokkitt"/>
                <a:cs typeface="Rokkitt"/>
                <a:sym typeface="Rokkitt"/>
              </a:rPr>
              <a:t>es Ex-FAB et d’autres qui gênent ses plans surtout en confiant la gestion des camps  et des armes lourdes à ses proches;</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4. Anéantir tous ceux qui se sont opposé au 3</a:t>
            </a:r>
            <a:r>
              <a:rPr lang="fr-FR" sz="3696" b="0" i="0" u="none" strike="noStrike" cap="none" baseline="30000" dirty="0">
                <a:solidFill>
                  <a:srgbClr val="FFFFFF"/>
                </a:solidFill>
                <a:latin typeface="Rokkitt"/>
                <a:ea typeface="Rokkitt"/>
                <a:cs typeface="Rokkitt"/>
                <a:sym typeface="Rokkitt"/>
              </a:rPr>
              <a:t>ème</a:t>
            </a:r>
            <a:r>
              <a:rPr lang="fr-FR" sz="3200" b="0" i="0" u="none" strike="noStrike" cap="none" dirty="0">
                <a:solidFill>
                  <a:srgbClr val="FFFFFF"/>
                </a:solidFill>
                <a:latin typeface="Rokkitt"/>
                <a:ea typeface="Rokkitt"/>
                <a:cs typeface="Rokkitt"/>
                <a:sym typeface="Rokkitt"/>
              </a:rPr>
              <a:t> mandat;</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5. Traquer les habitants des quartiers que </a:t>
            </a:r>
            <a:r>
              <a:rPr lang="fr-FR" sz="3200" b="0" i="0" u="none" strike="noStrike" cap="none" dirty="0" err="1">
                <a:solidFill>
                  <a:srgbClr val="FFFFFF"/>
                </a:solidFill>
                <a:latin typeface="Rokkitt"/>
                <a:ea typeface="Rokkitt"/>
                <a:cs typeface="Rokkitt"/>
                <a:sym typeface="Rokkitt"/>
              </a:rPr>
              <a:t>Nkurunziza</a:t>
            </a:r>
            <a:r>
              <a:rPr lang="fr-FR" sz="3200" b="0" i="0" u="none" strike="noStrike" cap="none" dirty="0">
                <a:solidFill>
                  <a:srgbClr val="FFFFFF"/>
                </a:solidFill>
                <a:latin typeface="Rokkitt"/>
                <a:ea typeface="Rokkitt"/>
                <a:cs typeface="Rokkitt"/>
                <a:sym typeface="Rokkitt"/>
              </a:rPr>
              <a:t> déteste;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Shape 38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200" b="1" i="0" u="none" strike="noStrike" cap="none">
                <a:solidFill>
                  <a:srgbClr val="FFFFFF"/>
                </a:solidFill>
                <a:latin typeface="Domine"/>
                <a:ea typeface="Domine"/>
                <a:cs typeface="Domine"/>
                <a:sym typeface="Domine"/>
              </a:rPr>
              <a:t>UN SYSTÈME QUI REFUSE DE SE METAMORPHOSER (SUITE)</a:t>
            </a:r>
          </a:p>
        </p:txBody>
      </p:sp>
      <p:sp>
        <p:nvSpPr>
          <p:cNvPr id="390" name="Shape 390"/>
          <p:cNvSpPr txBox="1"/>
          <p:nvPr/>
        </p:nvSpPr>
        <p:spPr>
          <a:xfrm>
            <a:off x="381960" y="1801440"/>
            <a:ext cx="11423159" cy="492696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6. Privilégier les relations avec la Russie, la Chine,  le Soudan, l’Iran, l’Angola, le Brésil…</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7. Refuser toute négociations avec des Burundais  de l’opposition; </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8. Se moquer du reste du monde et s’entoure de son groupe qu'il croit invincible et attend dans un bunker qui oserait le déroger,</a:t>
            </a:r>
          </a:p>
          <a:p>
            <a:pPr marL="0" marR="0" lvl="0" indent="0" algn="l" rtl="0">
              <a:lnSpc>
                <a:spcPct val="120000"/>
              </a:lnSpc>
              <a:spcBef>
                <a:spcPts val="0"/>
              </a:spcBef>
              <a:buSzPct val="25000"/>
              <a:buNone/>
            </a:pPr>
            <a:r>
              <a:rPr lang="fr-FR" sz="3200" dirty="0">
                <a:solidFill>
                  <a:srgbClr val="FFFFFF"/>
                </a:solidFill>
                <a:latin typeface="Rokkitt"/>
                <a:ea typeface="Rokkitt"/>
                <a:cs typeface="Rokkitt"/>
                <a:sym typeface="Rokkitt"/>
              </a:rPr>
              <a:t>9. P</a:t>
            </a:r>
            <a:r>
              <a:rPr lang="fr-FR" sz="3200" b="0" i="0" u="none" strike="noStrike" cap="none" dirty="0">
                <a:solidFill>
                  <a:srgbClr val="FFFFFF"/>
                </a:solidFill>
                <a:latin typeface="Rokkitt"/>
                <a:ea typeface="Rokkitt"/>
                <a:cs typeface="Rokkitt"/>
                <a:sym typeface="Rokkitt"/>
              </a:rPr>
              <a:t>oursuivre sa « révolution » dont il ne parvient pas à expliquer les tenants et les aboutissants.</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Shape 39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200" b="1" i="0" u="none" strike="noStrike" cap="none">
                <a:solidFill>
                  <a:srgbClr val="FFFFFF"/>
                </a:solidFill>
                <a:latin typeface="Domine"/>
                <a:ea typeface="Domine"/>
                <a:cs typeface="Domine"/>
                <a:sym typeface="Domine"/>
              </a:rPr>
              <a:t>UN SYSTÈME QUI REFUSE DE SE METAMORPHOSER (SUITE)</a:t>
            </a:r>
          </a:p>
        </p:txBody>
      </p:sp>
      <p:sp>
        <p:nvSpPr>
          <p:cNvPr id="396" name="Shape 396"/>
          <p:cNvSpPr txBox="1"/>
          <p:nvPr/>
        </p:nvSpPr>
        <p:spPr>
          <a:xfrm>
            <a:off x="395639" y="1801440"/>
            <a:ext cx="11491559" cy="50565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3000" dirty="0">
                <a:solidFill>
                  <a:srgbClr val="FFFFFF"/>
                </a:solidFill>
                <a:latin typeface="Rokkitt"/>
                <a:ea typeface="Rokkitt"/>
                <a:cs typeface="Rokkitt"/>
                <a:sym typeface="Rokkitt"/>
              </a:rPr>
              <a:t>10</a:t>
            </a:r>
            <a:r>
              <a:rPr lang="fr-FR" sz="3000" b="0" i="0" u="none" strike="noStrike" cap="none" dirty="0">
                <a:solidFill>
                  <a:srgbClr val="FFFFFF"/>
                </a:solidFill>
                <a:latin typeface="Rokkitt"/>
                <a:ea typeface="Rokkitt"/>
                <a:cs typeface="Rokkitt"/>
                <a:sym typeface="Rokkitt"/>
              </a:rPr>
              <a:t>.Chasser tout le monde: l’opposition, la société civile, les hommes et femmes de la presse, la population, bref quiconque peut le contredire;</a:t>
            </a:r>
          </a:p>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Appauvrir et  terroriser, le peuple burundais  qui attend, impuissant, sa libération. </a:t>
            </a:r>
          </a:p>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Après cette prise en otage de tout un peuple, </a:t>
            </a:r>
            <a:r>
              <a:rPr lang="fr-FR" sz="3000" b="0" i="0" u="none" strike="noStrike" cap="none" dirty="0" err="1">
                <a:solidFill>
                  <a:srgbClr val="FFFFFF"/>
                </a:solidFill>
                <a:latin typeface="Rokkitt"/>
                <a:ea typeface="Rokkitt"/>
                <a:cs typeface="Rokkitt"/>
                <a:sym typeface="Rokkitt"/>
              </a:rPr>
              <a:t>Nkurunziza</a:t>
            </a:r>
            <a:r>
              <a:rPr lang="fr-FR" sz="3000" b="0" i="0" u="none" strike="noStrike" cap="none" dirty="0">
                <a:solidFill>
                  <a:srgbClr val="FFFFFF"/>
                </a:solidFill>
                <a:latin typeface="Rokkitt"/>
                <a:ea typeface="Rokkitt"/>
                <a:cs typeface="Rokkitt"/>
                <a:sym typeface="Rokkitt"/>
              </a:rPr>
              <a:t> se </a:t>
            </a:r>
            <a:r>
              <a:rPr lang="fr-FR" sz="3000" b="0" i="0" u="none" strike="noStrike" cap="none" dirty="0" err="1">
                <a:solidFill>
                  <a:srgbClr val="FFFFFF"/>
                </a:solidFill>
                <a:latin typeface="Rokkitt"/>
                <a:ea typeface="Rokkitt"/>
                <a:cs typeface="Rokkitt"/>
                <a:sym typeface="Rokkitt"/>
              </a:rPr>
              <a:t>bunkerise</a:t>
            </a:r>
            <a:r>
              <a:rPr lang="fr-FR" sz="3000" b="0" i="0" u="none" strike="noStrike" cap="none" dirty="0">
                <a:solidFill>
                  <a:srgbClr val="FFFFFF"/>
                </a:solidFill>
                <a:latin typeface="Rokkitt"/>
                <a:ea typeface="Rokkitt"/>
                <a:cs typeface="Rokkitt"/>
                <a:sym typeface="Rokkitt"/>
              </a:rPr>
              <a:t>, s’isole et laisse la situation se pourrir dans tout le pays. Il ne joue plus son rôle de président de la République. La chute du système est imminente car n’ayant plus de ressorts ni politiques, ni économiques, ni sociales de base.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00"/>
        <p:cNvGrpSpPr/>
        <p:nvPr/>
      </p:nvGrpSpPr>
      <p:grpSpPr>
        <a:xfrm>
          <a:off x="0" y="0"/>
          <a:ext cx="0" cy="0"/>
          <a:chOff x="0" y="0"/>
          <a:chExt cx="0" cy="0"/>
        </a:xfrm>
      </p:grpSpPr>
      <p:sp>
        <p:nvSpPr>
          <p:cNvPr id="401" name="Shape 40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100" b="1" i="0" u="none" strike="noStrike" cap="none">
                <a:solidFill>
                  <a:srgbClr val="FFFFFF"/>
                </a:solidFill>
                <a:latin typeface="Domine"/>
                <a:ea typeface="Domine"/>
                <a:cs typeface="Domine"/>
                <a:sym typeface="Domine"/>
              </a:rPr>
              <a:t>IV. NÉCESSITÉ D’UNE NOUVELLE VISION NATIONALE POUR TRANSFORMER LE BURUNDI</a:t>
            </a:r>
          </a:p>
        </p:txBody>
      </p:sp>
      <p:sp>
        <p:nvSpPr>
          <p:cNvPr id="402" name="Shape 402"/>
          <p:cNvSpPr txBox="1"/>
          <p:nvPr/>
        </p:nvSpPr>
        <p:spPr>
          <a:xfrm>
            <a:off x="519120" y="2224440"/>
            <a:ext cx="11382119" cy="449028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Définition d’une vision: Une image positive d’une situation où l’on veut aller (B) opposée à la situation présente négative(A). Réaliser une vision signifie passer de A (</a:t>
            </a:r>
            <a:r>
              <a:rPr lang="fr-FR" sz="3200" dirty="0">
                <a:solidFill>
                  <a:srgbClr val="FFFFFF"/>
                </a:solidFill>
                <a:latin typeface="Rokkitt"/>
                <a:ea typeface="Rokkitt"/>
                <a:cs typeface="Rokkitt"/>
                <a:sym typeface="Rokkitt"/>
              </a:rPr>
              <a:t>statu quo</a:t>
            </a:r>
            <a:r>
              <a:rPr lang="fr-FR" sz="3200" b="0" i="0" u="none" strike="noStrike" cap="none" dirty="0">
                <a:solidFill>
                  <a:srgbClr val="FFFFFF"/>
                </a:solidFill>
                <a:latin typeface="Rokkitt"/>
                <a:ea typeface="Rokkitt"/>
                <a:cs typeface="Rokkitt"/>
                <a:sym typeface="Rokkitt"/>
              </a:rPr>
              <a:t>) à B ( situation meilleure).  Dans un cadre national, ce mouvement exige trois éléments à savoir: La vision ( où l’on va), le leadership ( guide/conducteur)et le peuple qu’il faut conduire à de meilleures destinées (Peter </a:t>
            </a:r>
            <a:r>
              <a:rPr lang="fr-FR" sz="3200" b="0" i="0" u="none" strike="noStrike" cap="none" dirty="0" err="1">
                <a:solidFill>
                  <a:srgbClr val="FFFFFF"/>
                </a:solidFill>
                <a:latin typeface="Rokkitt"/>
                <a:ea typeface="Rokkitt"/>
                <a:cs typeface="Rokkitt"/>
                <a:sym typeface="Rokkitt"/>
              </a:rPr>
              <a:t>Northouse</a:t>
            </a:r>
            <a:r>
              <a:rPr lang="fr-FR" sz="32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Shape 40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NÉCESSITÉ D’UNE NOUVELLE VISION NATIONALE…</a:t>
            </a:r>
          </a:p>
        </p:txBody>
      </p:sp>
      <p:sp>
        <p:nvSpPr>
          <p:cNvPr id="408" name="Shape 408"/>
          <p:cNvSpPr txBox="1"/>
          <p:nvPr/>
        </p:nvSpPr>
        <p:spPr>
          <a:xfrm>
            <a:off x="913679" y="2095919"/>
            <a:ext cx="10353600" cy="4627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Le Burundi, aurait-il pu éviter cette tragédie ci-haut décrite? Oui. Simplement, il eut fallu une vision unissant l’élite Hutu -Tutsi et leurs concitoyens. La vision </a:t>
            </a:r>
            <a:r>
              <a:rPr lang="fr-FR" sz="2800" dirty="0">
                <a:solidFill>
                  <a:srgbClr val="FFFFFF"/>
                </a:solidFill>
                <a:latin typeface="Rokkitt"/>
                <a:ea typeface="Rokkitt"/>
                <a:cs typeface="Rokkitt"/>
                <a:sym typeface="Rokkitt"/>
              </a:rPr>
              <a:t>aurait dû</a:t>
            </a:r>
            <a:r>
              <a:rPr lang="fr-FR" sz="2800" b="0" i="0" u="none" strike="noStrike" cap="none" dirty="0">
                <a:solidFill>
                  <a:srgbClr val="FFFFFF"/>
                </a:solidFill>
                <a:latin typeface="Rokkitt"/>
                <a:ea typeface="Rokkitt"/>
                <a:cs typeface="Rokkitt"/>
                <a:sym typeface="Rokkitt"/>
              </a:rPr>
              <a:t> être ce que l’élite allait réaliser pour leurs concitoyens, les cadres institutionnels inclusifs dans lesquels les problèmes d’alors et d’avenir allaient être posés et trouver des solutions adéquates (voir le discours de </a:t>
            </a:r>
            <a:r>
              <a:rPr lang="fr-FR" sz="2800" b="0" i="0" u="none" strike="noStrike" cap="none" dirty="0" err="1">
                <a:solidFill>
                  <a:srgbClr val="FFFFFF"/>
                </a:solidFill>
                <a:latin typeface="Rokkitt"/>
                <a:ea typeface="Rokkitt"/>
                <a:cs typeface="Rokkitt"/>
                <a:sym typeface="Rokkitt"/>
              </a:rPr>
              <a:t>Rwagasore</a:t>
            </a:r>
            <a:r>
              <a:rPr lang="fr-FR" sz="2800" b="0" i="0" u="none" strike="noStrike" cap="none" dirty="0">
                <a:solidFill>
                  <a:srgbClr val="FFFFFF"/>
                </a:solidFill>
                <a:latin typeface="Rokkitt"/>
                <a:ea typeface="Rokkitt"/>
                <a:cs typeface="Rokkitt"/>
                <a:sym typeface="Rokkitt"/>
              </a:rPr>
              <a:t> au lendemain de sa victoire). </a:t>
            </a:r>
          </a:p>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Question: ce qui n’a pas pu se réaliser il y a plus de 54 ans, ne peut - il pas se réaliser maintenant? Oui, c’est possible.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12"/>
        <p:cNvGrpSpPr/>
        <p:nvPr/>
      </p:nvGrpSpPr>
      <p:grpSpPr>
        <a:xfrm>
          <a:off x="0" y="0"/>
          <a:ext cx="0" cy="0"/>
          <a:chOff x="0" y="0"/>
          <a:chExt cx="0" cy="0"/>
        </a:xfrm>
      </p:grpSpPr>
      <p:sp>
        <p:nvSpPr>
          <p:cNvPr id="413" name="Shape 41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NÉCESSITÉ D’UNE NOUVELLE VISION NATIONALE…</a:t>
            </a:r>
          </a:p>
        </p:txBody>
      </p:sp>
      <p:sp>
        <p:nvSpPr>
          <p:cNvPr id="414" name="Shape 414"/>
          <p:cNvSpPr txBox="1"/>
          <p:nvPr/>
        </p:nvSpPr>
        <p:spPr>
          <a:xfrm>
            <a:off x="913679" y="2095919"/>
            <a:ext cx="10353600" cy="458711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Pour un bel avenir de notre pays, il nous faudrait une vision centrée sur le bien être du citoyen Burundais pour un Burundi cohérent et réconcilié. Cette vision peut se fonder notamment sur:</a:t>
            </a:r>
          </a:p>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1. La Réhabilitation de l’Etat et de son autorité à travers l’instauration des institutions fortes qui s’occupent de tous les citoyens,</a:t>
            </a:r>
          </a:p>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2. La sécurité et l’ordre public pour tout citoyen burundais;</a:t>
            </a:r>
          </a:p>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 </a:t>
            </a:r>
          </a:p>
          <a:p>
            <a:pPr marL="0" marR="0" lvl="0" indent="0" algn="l" rtl="0">
              <a:lnSpc>
                <a:spcPct val="110000"/>
              </a:lnSpc>
              <a:spcBef>
                <a:spcPts val="0"/>
              </a:spcBef>
              <a:buSzPct val="25000"/>
              <a:buNone/>
            </a:pPr>
            <a:r>
              <a:rPr lang="fr-FR" sz="30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18"/>
        <p:cNvGrpSpPr/>
        <p:nvPr/>
      </p:nvGrpSpPr>
      <p:grpSpPr>
        <a:xfrm>
          <a:off x="0" y="0"/>
          <a:ext cx="0" cy="0"/>
          <a:chOff x="0" y="0"/>
          <a:chExt cx="0" cy="0"/>
        </a:xfrm>
      </p:grpSpPr>
      <p:sp>
        <p:nvSpPr>
          <p:cNvPr id="419" name="Shape 41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NÉCESSITÉ D’UNE NOUVELLE VISION NATIONALE…</a:t>
            </a:r>
          </a:p>
        </p:txBody>
      </p:sp>
      <p:sp>
        <p:nvSpPr>
          <p:cNvPr id="420" name="Shape 420"/>
          <p:cNvSpPr txBox="1"/>
          <p:nvPr/>
        </p:nvSpPr>
        <p:spPr>
          <a:xfrm>
            <a:off x="913679" y="2095919"/>
            <a:ext cx="10353600" cy="45601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3. La transformation de la société qui doit s’axer sur </a:t>
            </a:r>
            <a:r>
              <a:rPr lang="fr-FR" sz="3000" dirty="0">
                <a:solidFill>
                  <a:srgbClr val="FFFFFF"/>
                </a:solidFill>
                <a:latin typeface="Rokkitt"/>
                <a:ea typeface="Rokkitt"/>
                <a:cs typeface="Rokkitt"/>
                <a:sym typeface="Rokkitt"/>
              </a:rPr>
              <a:t>les</a:t>
            </a:r>
            <a:r>
              <a:rPr lang="fr-FR" sz="3000" b="0" i="0" u="none" strike="noStrike" cap="none" dirty="0">
                <a:solidFill>
                  <a:srgbClr val="FFFFFF"/>
                </a:solidFill>
                <a:latin typeface="Rokkitt"/>
                <a:ea typeface="Rokkitt"/>
                <a:cs typeface="Rokkitt"/>
                <a:sym typeface="Rokkitt"/>
              </a:rPr>
              <a:t> piliers suivants: </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a) Transformation du citoyen</a:t>
            </a:r>
          </a:p>
          <a:p>
            <a:pPr marL="228600" marR="0" lvl="0" indent="-228600" algn="l" rtl="0">
              <a:lnSpc>
                <a:spcPct val="90000"/>
              </a:lnSpc>
              <a:spcBef>
                <a:spcPts val="0"/>
              </a:spcBef>
              <a:buClr>
                <a:srgbClr val="FFFFFF"/>
              </a:buClr>
              <a:buSzPct val="100000"/>
              <a:buFont typeface="Arial"/>
              <a:buChar char="-"/>
            </a:pPr>
            <a:r>
              <a:rPr lang="fr-FR" sz="3000" b="0" i="0" u="none" strike="noStrike" cap="none" dirty="0">
                <a:solidFill>
                  <a:srgbClr val="FFFFFF"/>
                </a:solidFill>
                <a:latin typeface="Rokkitt"/>
                <a:ea typeface="Rokkitt"/>
                <a:cs typeface="Rokkitt"/>
                <a:sym typeface="Rokkitt"/>
              </a:rPr>
              <a:t>Echanges sur la vision de  ce qui doit être fait pour le citoyen et sur le niveau de sa responsabilité dans la pérennisation du nouveau système;</a:t>
            </a:r>
          </a:p>
          <a:p>
            <a:pPr marL="228600" marR="0" lvl="0" indent="-228600" algn="l" rtl="0">
              <a:lnSpc>
                <a:spcPct val="90000"/>
              </a:lnSpc>
              <a:spcBef>
                <a:spcPts val="0"/>
              </a:spcBef>
              <a:buClr>
                <a:srgbClr val="FFFFFF"/>
              </a:buClr>
              <a:buSzPct val="100000"/>
              <a:buFont typeface="Arial"/>
              <a:buChar char="-"/>
            </a:pPr>
            <a:r>
              <a:rPr lang="fr-FR" sz="3000" b="0" i="0" u="none" strike="noStrike" cap="none" dirty="0">
                <a:solidFill>
                  <a:srgbClr val="FFFFFF"/>
                </a:solidFill>
                <a:latin typeface="Rokkitt"/>
                <a:ea typeface="Rokkitt"/>
                <a:cs typeface="Rokkitt"/>
                <a:sym typeface="Rokkitt"/>
              </a:rPr>
              <a:t>la prise de conscience d’appartenir à l’organisation étatique;</a:t>
            </a:r>
          </a:p>
          <a:p>
            <a:pPr marL="0" marR="0" lvl="0" indent="0" algn="l" rtl="0">
              <a:lnSpc>
                <a:spcPct val="90000"/>
              </a:lnSpc>
              <a:spcBef>
                <a:spcPts val="0"/>
              </a:spcBef>
              <a:buSzPct val="25000"/>
              <a:buNone/>
            </a:pPr>
            <a:r>
              <a:rPr lang="fr-FR" sz="3000" b="0" i="0" u="none" strike="noStrike" cap="none" dirty="0">
                <a:solidFill>
                  <a:srgbClr val="FFFFFF"/>
                </a:solidFill>
                <a:latin typeface="Rokkitt"/>
                <a:ea typeface="Rokkitt"/>
                <a:cs typeface="Rokkitt"/>
                <a:sym typeface="Rokkitt"/>
              </a:rPr>
              <a:t>- l’informations sur ses droits et devoirs;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24"/>
        <p:cNvGrpSpPr/>
        <p:nvPr/>
      </p:nvGrpSpPr>
      <p:grpSpPr>
        <a:xfrm>
          <a:off x="0" y="0"/>
          <a:ext cx="0" cy="0"/>
          <a:chOff x="0" y="0"/>
          <a:chExt cx="0" cy="0"/>
        </a:xfrm>
      </p:grpSpPr>
      <p:sp>
        <p:nvSpPr>
          <p:cNvPr id="425" name="Shape 42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NÉCESSITÉ D’UNE NOUVELLE VISION NATIONALE…</a:t>
            </a:r>
          </a:p>
        </p:txBody>
      </p:sp>
      <p:sp>
        <p:nvSpPr>
          <p:cNvPr id="426" name="Shape 426"/>
          <p:cNvSpPr txBox="1"/>
          <p:nvPr/>
        </p:nvSpPr>
        <p:spPr>
          <a:xfrm>
            <a:off x="913679" y="2095919"/>
            <a:ext cx="10353600" cy="4609439"/>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rgbClr val="FFFFFF"/>
              </a:buClr>
              <a:buSzPct val="100000"/>
              <a:buFont typeface="Arial"/>
              <a:buChar char="-"/>
            </a:pPr>
            <a:r>
              <a:rPr lang="fr-FR" sz="3000" b="0" i="0" u="none" strike="noStrike" cap="none">
                <a:solidFill>
                  <a:srgbClr val="FFFFFF"/>
                </a:solidFill>
                <a:latin typeface="Rokkitt"/>
                <a:ea typeface="Rokkitt"/>
                <a:cs typeface="Rokkitt"/>
                <a:sym typeface="Rokkitt"/>
              </a:rPr>
              <a:t>Informations sur les rapports devant exister entre le citoyen et le leader à tous les échelons ( les relations verticales sont à remplacer par les relations horizontales);</a:t>
            </a:r>
          </a:p>
          <a:p>
            <a:pPr marL="228600" marR="0" lvl="0" indent="-228600" algn="l" rtl="0">
              <a:lnSpc>
                <a:spcPct val="110000"/>
              </a:lnSpc>
              <a:spcBef>
                <a:spcPts val="0"/>
              </a:spcBef>
              <a:buClr>
                <a:srgbClr val="FFFFFF"/>
              </a:buClr>
              <a:buSzPct val="100000"/>
              <a:buFont typeface="Arial"/>
              <a:buChar char="-"/>
            </a:pPr>
            <a:r>
              <a:rPr lang="fr-FR" sz="3000" b="0" i="0" u="none" strike="noStrike" cap="none">
                <a:solidFill>
                  <a:srgbClr val="FFFFFF"/>
                </a:solidFill>
                <a:latin typeface="Rokkitt"/>
                <a:ea typeface="Rokkitt"/>
                <a:cs typeface="Rokkitt"/>
                <a:sym typeface="Rokkitt"/>
              </a:rPr>
              <a:t>Intégration des mécanismes de contrôle de l’exercice du pouvoir par les citoyens;</a:t>
            </a:r>
          </a:p>
          <a:p>
            <a:pPr marL="228600" marR="0" lvl="0" indent="-228600" algn="l" rtl="0">
              <a:lnSpc>
                <a:spcPct val="110000"/>
              </a:lnSpc>
              <a:spcBef>
                <a:spcPts val="0"/>
              </a:spcBef>
              <a:buClr>
                <a:srgbClr val="FFFFFF"/>
              </a:buClr>
              <a:buSzPct val="100000"/>
              <a:buFont typeface="Arial"/>
              <a:buChar char="-"/>
            </a:pPr>
            <a:r>
              <a:rPr lang="fr-FR" sz="3200" b="0" i="0" u="none" strike="noStrike" cap="none">
                <a:solidFill>
                  <a:srgbClr val="FFFFFF"/>
                </a:solidFill>
                <a:latin typeface="Rokkitt"/>
                <a:ea typeface="Rokkitt"/>
                <a:cs typeface="Rokkitt"/>
                <a:sym typeface="Rokkitt"/>
              </a:rPr>
              <a:t>Informations sur le rôles des programmes qui gèrent le pays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0"/>
        <p:cNvGrpSpPr/>
        <p:nvPr/>
      </p:nvGrpSpPr>
      <p:grpSpPr>
        <a:xfrm>
          <a:off x="0" y="0"/>
          <a:ext cx="0" cy="0"/>
          <a:chOff x="0" y="0"/>
          <a:chExt cx="0" cy="0"/>
        </a:xfrm>
      </p:grpSpPr>
      <p:sp>
        <p:nvSpPr>
          <p:cNvPr id="431" name="Shape 43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NÉCESSITÉ D’UNE NOUVELLE VISION NATIONALE…</a:t>
            </a:r>
          </a:p>
        </p:txBody>
      </p:sp>
      <p:sp>
        <p:nvSpPr>
          <p:cNvPr id="432" name="Shape 432"/>
          <p:cNvSpPr txBox="1"/>
          <p:nvPr/>
        </p:nvSpPr>
        <p:spPr>
          <a:xfrm>
            <a:off x="913679" y="1936080"/>
            <a:ext cx="10353600" cy="492192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 </a:t>
            </a:r>
          </a:p>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Le rôle et la responsabilité des citoyens dans le choix de ces programmes;</a:t>
            </a:r>
          </a:p>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Le rôle et la responsabilité des citoyens dans la choix des hommes qui mettent en application les programmes votés.</a:t>
            </a:r>
          </a:p>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b) La transformation du leader ( à tous les niveaux). Celui-ci doit comprendre qu’être leader est un engagement à rendre des services de qualité en fonctions des moyens à sa disposition</a:t>
            </a:r>
          </a:p>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 </a:t>
            </a:r>
          </a:p>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6"/>
        <p:cNvGrpSpPr/>
        <p:nvPr/>
      </p:nvGrpSpPr>
      <p:grpSpPr>
        <a:xfrm>
          <a:off x="0" y="0"/>
          <a:ext cx="0" cy="0"/>
          <a:chOff x="0" y="0"/>
          <a:chExt cx="0" cy="0"/>
        </a:xfrm>
      </p:grpSpPr>
      <p:sp>
        <p:nvSpPr>
          <p:cNvPr id="437" name="Shape 43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200" b="1" i="0" u="none" strike="noStrike" cap="none">
                <a:solidFill>
                  <a:srgbClr val="FFFFFF"/>
                </a:solidFill>
                <a:latin typeface="Domine"/>
                <a:ea typeface="Domine"/>
                <a:cs typeface="Domine"/>
                <a:sym typeface="Domine"/>
              </a:rPr>
              <a:t>NÉCESSITÉ D’UNE NOUVELLE VISION NATIONALE…</a:t>
            </a:r>
          </a:p>
        </p:txBody>
      </p:sp>
      <p:sp>
        <p:nvSpPr>
          <p:cNvPr id="438" name="Shape 438"/>
          <p:cNvSpPr txBox="1"/>
          <p:nvPr/>
        </p:nvSpPr>
        <p:spPr>
          <a:xfrm>
            <a:off x="913679" y="2095919"/>
            <a:ext cx="10353600" cy="463391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000" b="0" i="0" u="none" strike="noStrike" cap="none">
                <a:solidFill>
                  <a:srgbClr val="FFFFFF"/>
                </a:solidFill>
                <a:latin typeface="Rokkitt"/>
                <a:ea typeface="Rokkitt"/>
                <a:cs typeface="Rokkitt"/>
                <a:sym typeface="Rokkitt"/>
              </a:rPr>
              <a:t>Le leader se forme au sein d’un parti politique. Les partis qui ont servi l’ancien système sont à transformer en instrument de formation civique des militants (ce qu’est l’Etat, les citoyens, le rôle des institutions, du Président, du Ministre, du Député, du Gouverneur, de l’Administrateur, du Chef de Zone, de colline, la différence entre l’autorité élue et celle non élue). Le rôle d’un fonctionnaire de l’Etat dans l’amélioration de la qualité des services rendus aux citoyens. Revoir la politique de la fonction publique.</a:t>
            </a:r>
          </a:p>
          <a:p>
            <a:pPr marL="0" marR="0" lvl="0" indent="0" algn="l" rtl="0">
              <a:lnSpc>
                <a:spcPct val="110000"/>
              </a:lnSpc>
              <a:spcBef>
                <a:spcPts val="0"/>
              </a:spcBef>
              <a:buSzPct val="25000"/>
              <a:buNone/>
            </a:pPr>
            <a:r>
              <a:rPr lang="fr-FR" sz="3000" b="0" i="0" u="none" strike="noStrike" cap="none">
                <a:solidFill>
                  <a:srgbClr val="FFFFFF"/>
                </a:solidFill>
                <a:latin typeface="Rokkitt"/>
                <a:ea typeface="Rokkitt"/>
                <a:cs typeface="Rokkitt"/>
                <a:sym typeface="Rokkit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Shape 28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II. FONDEMENT ET MODE OPÉRATOIRE DE CE SYSTÈME</a:t>
            </a:r>
          </a:p>
        </p:txBody>
      </p:sp>
      <p:sp>
        <p:nvSpPr>
          <p:cNvPr id="282" name="Shape 282"/>
          <p:cNvSpPr txBox="1"/>
          <p:nvPr/>
        </p:nvSpPr>
        <p:spPr>
          <a:xfrm>
            <a:off x="913679" y="2095919"/>
            <a:ext cx="10353600" cy="386568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Ce système repose sur:</a:t>
            </a:r>
          </a:p>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II.1. ) Une grande concentration du pouvoir dans les mains d’un homme autour duquel tourne un groupe. Ce groupe concentre toutes les richesses de l’Etat et les distribue à qui il veut en se basant sur les relations et l’engagement à prêter allégeance aux oligarques</a:t>
            </a:r>
            <a:r>
              <a:rPr lang="fr-FR" sz="2800" b="0" i="0" u="none" strike="noStrike" cap="none">
                <a:solidFill>
                  <a:srgbClr val="FFFFFF"/>
                </a:solidFill>
                <a:latin typeface="Rokkitt"/>
                <a:ea typeface="Rokkitt"/>
                <a:cs typeface="Rokkitt"/>
                <a:sym typeface="Rokkitt"/>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2"/>
        <p:cNvGrpSpPr/>
        <p:nvPr/>
      </p:nvGrpSpPr>
      <p:grpSpPr>
        <a:xfrm>
          <a:off x="0" y="0"/>
          <a:ext cx="0" cy="0"/>
          <a:chOff x="0" y="0"/>
          <a:chExt cx="0" cy="0"/>
        </a:xfrm>
      </p:grpSpPr>
      <p:sp>
        <p:nvSpPr>
          <p:cNvPr id="443" name="Shape 44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600" b="1" i="0" u="none" strike="noStrike" cap="none">
                <a:solidFill>
                  <a:srgbClr val="FFFFFF"/>
                </a:solidFill>
                <a:latin typeface="Domine"/>
                <a:ea typeface="Domine"/>
                <a:cs typeface="Domine"/>
                <a:sym typeface="Domine"/>
              </a:rPr>
              <a:t>NÉCESSITÉ D’UNE NOUVELLE VISION NATIONALE…</a:t>
            </a:r>
          </a:p>
        </p:txBody>
      </p:sp>
      <p:sp>
        <p:nvSpPr>
          <p:cNvPr id="444" name="Shape 444"/>
          <p:cNvSpPr txBox="1"/>
          <p:nvPr/>
        </p:nvSpPr>
        <p:spPr>
          <a:xfrm>
            <a:off x="913679" y="1936080"/>
            <a:ext cx="10353600" cy="481859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Préparer les leaders du Burundi de demain et surtout préparer les citoyens aux pratiques de développement et les amener à être plus exigeants envers les animateurs des politiques du développement intégral de base.</a:t>
            </a:r>
          </a:p>
          <a:p>
            <a:pPr marL="0" marR="0" lvl="0" indent="0" algn="l" rtl="0">
              <a:lnSpc>
                <a:spcPct val="110000"/>
              </a:lnSpc>
              <a:spcBef>
                <a:spcPts val="0"/>
              </a:spcBef>
              <a:buSzPct val="25000"/>
              <a:buNone/>
            </a:pPr>
            <a:r>
              <a:rPr lang="fr-FR" sz="3200">
                <a:solidFill>
                  <a:srgbClr val="FFFFFF"/>
                </a:solidFill>
                <a:latin typeface="Rokkitt"/>
                <a:ea typeface="Rokkitt"/>
                <a:cs typeface="Rokkitt"/>
                <a:sym typeface="Rokkitt"/>
              </a:rPr>
              <a:t>Élaborer</a:t>
            </a:r>
            <a:r>
              <a:rPr lang="fr-FR" sz="3200" b="0" i="0" u="none" strike="noStrike" cap="none">
                <a:solidFill>
                  <a:srgbClr val="FFFFFF"/>
                </a:solidFill>
                <a:latin typeface="Rokkitt"/>
                <a:ea typeface="Rokkitt"/>
                <a:cs typeface="Rokkitt"/>
                <a:sym typeface="Rokkitt"/>
              </a:rPr>
              <a:t> une Constitution qui comprend entre autres ces éléments gérant les rapports entre les leaders et les citoyens.</a:t>
            </a:r>
          </a:p>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 </a:t>
            </a:r>
          </a:p>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Shape 44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600" b="1" i="0" u="none" strike="noStrike" cap="none">
                <a:solidFill>
                  <a:srgbClr val="FFFFFF"/>
                </a:solidFill>
                <a:latin typeface="Domine"/>
                <a:ea typeface="Domine"/>
                <a:cs typeface="Domine"/>
                <a:sym typeface="Domine"/>
              </a:rPr>
              <a:t>NÉCESSITÉ D’UNE NOUVELLE VISION NATIONALE…</a:t>
            </a:r>
          </a:p>
        </p:txBody>
      </p:sp>
      <p:sp>
        <p:nvSpPr>
          <p:cNvPr id="450" name="Shape 450"/>
          <p:cNvSpPr txBox="1"/>
          <p:nvPr/>
        </p:nvSpPr>
        <p:spPr>
          <a:xfrm>
            <a:off x="913679" y="2095919"/>
            <a:ext cx="10353600" cy="45972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Autres éléments de la vision:</a:t>
            </a:r>
          </a:p>
          <a:p>
            <a:pPr marL="228600" marR="0" lvl="0" indent="-228600" algn="l" rtl="0">
              <a:lnSpc>
                <a:spcPct val="120000"/>
              </a:lnSpc>
              <a:spcBef>
                <a:spcPts val="0"/>
              </a:spcBef>
              <a:buClr>
                <a:srgbClr val="FFFFFF"/>
              </a:buClr>
              <a:buSzPct val="100000"/>
              <a:buFont typeface="Arial"/>
              <a:buChar char="-"/>
            </a:pPr>
            <a:r>
              <a:rPr lang="fr-FR" sz="3200" b="0" i="0" u="none" strike="noStrike" cap="none">
                <a:solidFill>
                  <a:srgbClr val="FFFFFF"/>
                </a:solidFill>
                <a:latin typeface="Rokkitt"/>
                <a:ea typeface="Rokkitt"/>
                <a:cs typeface="Rokkitt"/>
                <a:sym typeface="Rokkitt"/>
              </a:rPr>
              <a:t>Nouveau système de fonctionnement des Institutions privilégiant la mise au centre du citoyen dans les préoccupations du leader.</a:t>
            </a:r>
          </a:p>
          <a:p>
            <a:pPr marL="228600" marR="0" lvl="0" indent="-228600" algn="l" rtl="0">
              <a:lnSpc>
                <a:spcPct val="120000"/>
              </a:lnSpc>
              <a:spcBef>
                <a:spcPts val="0"/>
              </a:spcBef>
              <a:buClr>
                <a:srgbClr val="FFFFFF"/>
              </a:buClr>
              <a:buSzPct val="100000"/>
              <a:buFont typeface="Arial"/>
              <a:buChar char="-"/>
            </a:pPr>
            <a:r>
              <a:rPr lang="fr-FR" sz="3200" b="0" i="0" u="none" strike="noStrike" cap="none">
                <a:solidFill>
                  <a:srgbClr val="FFFFFF"/>
                </a:solidFill>
                <a:latin typeface="Rokkitt"/>
                <a:ea typeface="Rokkitt"/>
                <a:cs typeface="Rokkitt"/>
                <a:sym typeface="Rokkitt"/>
              </a:rPr>
              <a:t>Mise en place d’un think tank qui évalue à chaque instant la marche de l’Etat vers la réalisation de la vision nationale ;</a:t>
            </a:r>
          </a:p>
          <a:p>
            <a:pPr marR="0" lvl="0" algn="l" rtl="0">
              <a:lnSpc>
                <a:spcPct val="120000"/>
              </a:lnSpc>
              <a:spcBef>
                <a:spcPts val="0"/>
              </a:spcBef>
              <a:buNone/>
            </a:pPr>
            <a:endParaRPr sz="3200" b="0" i="0" u="none" strike="noStrike" cap="none">
              <a:solidFill>
                <a:srgbClr val="FFFFFF"/>
              </a:solidFill>
              <a:latin typeface="Cambria"/>
              <a:ea typeface="Cambria"/>
              <a:cs typeface="Cambria"/>
              <a:sym typeface="Cambria"/>
            </a:endParaRPr>
          </a:p>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Shape 45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V. CADRE DE MISE EN APPLICATION DE LA NOUVELLE VISION NATIONALE </a:t>
            </a:r>
          </a:p>
        </p:txBody>
      </p:sp>
      <p:sp>
        <p:nvSpPr>
          <p:cNvPr id="456" name="Shape 456"/>
          <p:cNvSpPr txBox="1"/>
          <p:nvPr/>
        </p:nvSpPr>
        <p:spPr>
          <a:xfrm>
            <a:off x="913679" y="2095919"/>
            <a:ext cx="10353600" cy="462168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 Réaliser une transformation de la société requiert des structures qui préparent le terrain.</a:t>
            </a:r>
          </a:p>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Ainsi donc, trois phases seraient à prévoir:</a:t>
            </a:r>
          </a:p>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 </a:t>
            </a:r>
            <a:r>
              <a:rPr lang="fr-FR" sz="3200" b="1" i="0" u="sng" strike="noStrike" cap="none">
                <a:solidFill>
                  <a:srgbClr val="FFFFFF"/>
                </a:solidFill>
                <a:latin typeface="Rokkitt"/>
                <a:ea typeface="Rokkitt"/>
                <a:cs typeface="Rokkitt"/>
                <a:sym typeface="Rokkitt"/>
              </a:rPr>
              <a:t>Phase 1</a:t>
            </a:r>
            <a:r>
              <a:rPr lang="fr-FR" sz="3200" b="0" i="0" u="none" strike="noStrike" cap="none">
                <a:solidFill>
                  <a:srgbClr val="FFFFFF"/>
                </a:solidFill>
                <a:latin typeface="Rokkitt"/>
                <a:ea typeface="Rokkitt"/>
                <a:cs typeface="Rokkitt"/>
                <a:sym typeface="Rokkitt"/>
              </a:rPr>
              <a:t>: d’ici à la mise en place des structures transitionnelles:</a:t>
            </a:r>
          </a:p>
          <a:p>
            <a:pPr marL="0" marR="0" lvl="0" indent="0" algn="l" rtl="0">
              <a:lnSpc>
                <a:spcPct val="120000"/>
              </a:lnSpc>
              <a:spcBef>
                <a:spcPts val="0"/>
              </a:spcBef>
              <a:buSzPct val="25000"/>
              <a:buNone/>
            </a:pPr>
            <a:r>
              <a:rPr lang="fr-FR" sz="3200" b="0" i="0" u="none" strike="noStrike" cap="none">
                <a:solidFill>
                  <a:srgbClr val="FFFFFF"/>
                </a:solidFill>
                <a:latin typeface="Rokkitt"/>
                <a:ea typeface="Rokkitt"/>
                <a:cs typeface="Rokkitt"/>
                <a:sym typeface="Rokkitt"/>
              </a:rPr>
              <a:t>Cette période présente beaucoup d’incertitudes, eu égard aux négociations qui tardent à commencer.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0"/>
        <p:cNvGrpSpPr/>
        <p:nvPr/>
      </p:nvGrpSpPr>
      <p:grpSpPr>
        <a:xfrm>
          <a:off x="0" y="0"/>
          <a:ext cx="0" cy="0"/>
          <a:chOff x="0" y="0"/>
          <a:chExt cx="0" cy="0"/>
        </a:xfrm>
      </p:grpSpPr>
      <p:sp>
        <p:nvSpPr>
          <p:cNvPr id="461" name="Shape 46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2800" b="1" i="0" u="none" strike="noStrike" cap="none">
                <a:solidFill>
                  <a:srgbClr val="FFFFFF"/>
                </a:solidFill>
                <a:latin typeface="Domine"/>
                <a:ea typeface="Domine"/>
                <a:cs typeface="Domine"/>
                <a:sym typeface="Domine"/>
              </a:rPr>
              <a:t>CADRE DE MISE EN APPLICATION </a:t>
            </a:r>
            <a:br>
              <a:rPr lang="fr-FR" sz="2800" b="1" i="0" u="none" strike="noStrike" cap="none">
                <a:solidFill>
                  <a:srgbClr val="FFFFFF"/>
                </a:solidFill>
                <a:latin typeface="Domine"/>
                <a:ea typeface="Domine"/>
                <a:cs typeface="Domine"/>
                <a:sym typeface="Domine"/>
              </a:rPr>
            </a:br>
            <a:r>
              <a:rPr lang="fr-FR" sz="2800" b="1" i="0" u="none" strike="noStrike" cap="none">
                <a:solidFill>
                  <a:srgbClr val="FFFFFF"/>
                </a:solidFill>
                <a:latin typeface="Domine"/>
                <a:ea typeface="Domine"/>
                <a:cs typeface="Domine"/>
                <a:sym typeface="Domine"/>
              </a:rPr>
              <a:t>       DE LA NOUVELLE VISION NATIONALE (SUITE)</a:t>
            </a:r>
          </a:p>
        </p:txBody>
      </p:sp>
      <p:sp>
        <p:nvSpPr>
          <p:cNvPr id="462" name="Shape 462"/>
          <p:cNvSpPr txBox="1"/>
          <p:nvPr/>
        </p:nvSpPr>
        <p:spPr>
          <a:xfrm>
            <a:off x="913679" y="2095919"/>
            <a:ext cx="10353600" cy="458531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sng" strike="noStrike" cap="none" dirty="0">
                <a:solidFill>
                  <a:srgbClr val="FFFFFF"/>
                </a:solidFill>
                <a:latin typeface="Rokkitt"/>
                <a:ea typeface="Rokkitt"/>
                <a:cs typeface="Rokkitt"/>
                <a:sym typeface="Rokkitt"/>
              </a:rPr>
              <a:t>Scenario1</a:t>
            </a:r>
            <a:r>
              <a:rPr lang="fr-FR" sz="3200" b="0" i="0" u="none" strike="noStrike" cap="none" dirty="0">
                <a:solidFill>
                  <a:srgbClr val="FFFFFF"/>
                </a:solidFill>
                <a:latin typeface="Rokkitt"/>
                <a:ea typeface="Rokkitt"/>
                <a:cs typeface="Rokkitt"/>
                <a:sym typeface="Rokkitt"/>
              </a:rPr>
              <a:t>:</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Des négociations se mènent entre le pouvoir et l’opposition. Si le pouvoir accepte, il va proposer à la médiation la mise sur pieds d’un Gouvernement d’union Nationale. Dans ces conditions, le pouvoir </a:t>
            </a:r>
            <a:r>
              <a:rPr lang="fr-FR" sz="3200" b="0" i="0" u="none" strike="noStrike" cap="none" dirty="0" err="1">
                <a:solidFill>
                  <a:srgbClr val="FFFFFF"/>
                </a:solidFill>
                <a:latin typeface="Rokkitt"/>
                <a:ea typeface="Rokkitt"/>
                <a:cs typeface="Rokkitt"/>
                <a:sym typeface="Rokkitt"/>
              </a:rPr>
              <a:t>Nkurunziza</a:t>
            </a:r>
            <a:r>
              <a:rPr lang="fr-FR" sz="3200" b="0" i="0" u="none" strike="noStrike" cap="none" dirty="0">
                <a:solidFill>
                  <a:srgbClr val="FFFFFF"/>
                </a:solidFill>
                <a:latin typeface="Rokkitt"/>
                <a:ea typeface="Rokkitt"/>
                <a:cs typeface="Rokkitt"/>
                <a:sym typeface="Rokkitt"/>
              </a:rPr>
              <a:t> va renforcer son ancien système basé sur lui - même et son groupe. Dans ces conditions, la transformation tardera à se matérialiser. </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6"/>
        <p:cNvGrpSpPr/>
        <p:nvPr/>
      </p:nvGrpSpPr>
      <p:grpSpPr>
        <a:xfrm>
          <a:off x="0" y="0"/>
          <a:ext cx="0" cy="0"/>
          <a:chOff x="0" y="0"/>
          <a:chExt cx="0" cy="0"/>
        </a:xfrm>
      </p:grpSpPr>
      <p:sp>
        <p:nvSpPr>
          <p:cNvPr id="467" name="Shape 46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468" name="Shape 468"/>
          <p:cNvSpPr txBox="1"/>
          <p:nvPr/>
        </p:nvSpPr>
        <p:spPr>
          <a:xfrm>
            <a:off x="390239" y="1936080"/>
            <a:ext cx="11558160" cy="492192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2800" b="0" i="0" u="sng" strike="noStrike" cap="none">
                <a:solidFill>
                  <a:srgbClr val="FFFFFF"/>
                </a:solidFill>
                <a:latin typeface="Rokkitt"/>
                <a:ea typeface="Rokkitt"/>
                <a:cs typeface="Rokkitt"/>
                <a:sym typeface="Rokkitt"/>
              </a:rPr>
              <a:t>Scenario2</a:t>
            </a:r>
          </a:p>
          <a:p>
            <a:pPr marL="0" marR="0" lvl="0" indent="0" algn="l" rtl="0">
              <a:lnSpc>
                <a:spcPct val="110000"/>
              </a:lnSpc>
              <a:spcBef>
                <a:spcPts val="0"/>
              </a:spcBef>
              <a:buSzPct val="25000"/>
              <a:buNone/>
            </a:pPr>
            <a:r>
              <a:rPr lang="fr-FR" sz="2800" b="0" i="0" u="none" strike="noStrike" cap="none">
                <a:solidFill>
                  <a:srgbClr val="FFFFFF"/>
                </a:solidFill>
                <a:latin typeface="Rokkitt"/>
                <a:ea typeface="Rokkitt"/>
                <a:cs typeface="Rokkitt"/>
                <a:sym typeface="Rokkitt"/>
              </a:rPr>
              <a:t>Un coup d’Etat pourrait faire l’affaire mais la junte aurait-il la vision de transformer la société? Possible.</a:t>
            </a:r>
          </a:p>
          <a:p>
            <a:pPr marL="0" marR="0" lvl="0" indent="0" algn="l" rtl="0">
              <a:lnSpc>
                <a:spcPct val="110000"/>
              </a:lnSpc>
              <a:spcBef>
                <a:spcPts val="0"/>
              </a:spcBef>
              <a:buSzPct val="25000"/>
              <a:buNone/>
            </a:pPr>
            <a:r>
              <a:rPr lang="fr-FR" sz="2800" b="0" i="0" u="sng" strike="noStrike" cap="none">
                <a:solidFill>
                  <a:srgbClr val="FFFFFF"/>
                </a:solidFill>
                <a:latin typeface="Rokkitt"/>
                <a:ea typeface="Rokkitt"/>
                <a:cs typeface="Rokkitt"/>
                <a:sym typeface="Rokkitt"/>
              </a:rPr>
              <a:t>Scenario3</a:t>
            </a:r>
          </a:p>
          <a:p>
            <a:pPr marL="0" marR="0" lvl="0" indent="0" algn="l" rtl="0">
              <a:lnSpc>
                <a:spcPct val="110000"/>
              </a:lnSpc>
              <a:spcBef>
                <a:spcPts val="0"/>
              </a:spcBef>
              <a:buSzPct val="25000"/>
              <a:buNone/>
            </a:pPr>
            <a:r>
              <a:rPr lang="fr-FR" sz="2800" b="0" i="0" u="none" strike="noStrike" cap="none">
                <a:solidFill>
                  <a:srgbClr val="FFFFFF"/>
                </a:solidFill>
                <a:latin typeface="Rokkitt"/>
                <a:ea typeface="Rokkitt"/>
                <a:cs typeface="Rokkitt"/>
                <a:sym typeface="Rokkitt"/>
              </a:rPr>
              <a:t>Un mouvement citoyen (voir manifs Buja) regroupant la population interne et </a:t>
            </a:r>
            <a:r>
              <a:rPr lang="fr-FR" sz="2800">
                <a:solidFill>
                  <a:srgbClr val="FFFFFF"/>
                </a:solidFill>
                <a:latin typeface="Rokkitt"/>
                <a:ea typeface="Rokkitt"/>
                <a:cs typeface="Rokkitt"/>
                <a:sym typeface="Rokkitt"/>
              </a:rPr>
              <a:t>externe</a:t>
            </a:r>
            <a:r>
              <a:rPr lang="fr-FR" sz="2800" b="0" i="0" u="none" strike="noStrike" cap="none">
                <a:solidFill>
                  <a:srgbClr val="FFFFFF"/>
                </a:solidFill>
                <a:latin typeface="Rokkitt"/>
                <a:ea typeface="Rokkitt"/>
                <a:cs typeface="Rokkitt"/>
                <a:sym typeface="Rokkitt"/>
              </a:rPr>
              <a:t>, les politiques, la diaspora, les mouvements de résistance pouvant bénéficier du soutien de la Région et de la Communauté Internationale  pour créer des conditions permettant de mettre au </a:t>
            </a:r>
            <a:r>
              <a:rPr lang="fr-FR" sz="2800">
                <a:solidFill>
                  <a:srgbClr val="FFFFFF"/>
                </a:solidFill>
                <a:latin typeface="Rokkitt"/>
                <a:ea typeface="Rokkitt"/>
                <a:cs typeface="Rokkitt"/>
                <a:sym typeface="Rokkitt"/>
              </a:rPr>
              <a:t>rancart</a:t>
            </a:r>
            <a:r>
              <a:rPr lang="fr-FR" sz="2800" b="0" i="0" u="none" strike="noStrike" cap="none">
                <a:solidFill>
                  <a:srgbClr val="FFFFFF"/>
                </a:solidFill>
                <a:latin typeface="Rokkitt"/>
                <a:ea typeface="Rokkitt"/>
                <a:cs typeface="Rokkitt"/>
                <a:sym typeface="Rokkitt"/>
              </a:rPr>
              <a:t> le régime finissant.</a:t>
            </a:r>
          </a:p>
          <a:p>
            <a:pPr marL="0" marR="0" lvl="0" indent="0" algn="l" rtl="0">
              <a:lnSpc>
                <a:spcPct val="110000"/>
              </a:lnSpc>
              <a:spcBef>
                <a:spcPts val="0"/>
              </a:spcBef>
              <a:buSzPct val="25000"/>
              <a:buNone/>
            </a:pPr>
            <a:r>
              <a:rPr lang="fr-FR" sz="2800" b="0" i="0" u="none" strike="noStrike" cap="none">
                <a:solidFill>
                  <a:srgbClr val="FFFFFF"/>
                </a:solidFill>
                <a:latin typeface="Rokkitt"/>
                <a:ea typeface="Rokkitt"/>
                <a:cs typeface="Rokkitt"/>
                <a:sym typeface="Rokkitt"/>
              </a:rPr>
              <a:t> </a:t>
            </a:r>
          </a:p>
          <a:p>
            <a:pPr marL="0" marR="0" lvl="0" indent="0" algn="l" rtl="0">
              <a:lnSpc>
                <a:spcPct val="110000"/>
              </a:lnSpc>
              <a:spcBef>
                <a:spcPts val="0"/>
              </a:spcBef>
              <a:buSzPct val="25000"/>
              <a:buNone/>
            </a:pPr>
            <a:r>
              <a:rPr lang="fr-FR" sz="2800" b="0" i="0" u="none" strike="noStrike" cap="none">
                <a:solidFill>
                  <a:srgbClr val="FFFFFF"/>
                </a:solidFill>
                <a:latin typeface="Rokkitt"/>
                <a:ea typeface="Rokkitt"/>
                <a:cs typeface="Rokkitt"/>
                <a:sym typeface="Rokkit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72"/>
        <p:cNvGrpSpPr/>
        <p:nvPr/>
      </p:nvGrpSpPr>
      <p:grpSpPr>
        <a:xfrm>
          <a:off x="0" y="0"/>
          <a:ext cx="0" cy="0"/>
          <a:chOff x="0" y="0"/>
          <a:chExt cx="0" cy="0"/>
        </a:xfrm>
      </p:grpSpPr>
      <p:sp>
        <p:nvSpPr>
          <p:cNvPr id="473" name="Shape 47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474" name="Shape 474"/>
          <p:cNvSpPr txBox="1"/>
          <p:nvPr/>
        </p:nvSpPr>
        <p:spPr>
          <a:xfrm>
            <a:off x="913679" y="1936080"/>
            <a:ext cx="10353600" cy="480636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Cette tabula rasa  permettrait  de poser les jalons de la transformation de la société. Pendant la période transitoire.</a:t>
            </a:r>
          </a:p>
          <a:p>
            <a:pPr marL="0" marR="0" lvl="0" indent="0" algn="l" rtl="0">
              <a:lnSpc>
                <a:spcPct val="110000"/>
              </a:lnSpc>
              <a:spcBef>
                <a:spcPts val="0"/>
              </a:spcBef>
              <a:buSzPct val="25000"/>
              <a:buNone/>
            </a:pPr>
            <a:r>
              <a:rPr lang="fr-FR" sz="3200" b="1" i="0" u="sng" strike="noStrike" cap="none">
                <a:solidFill>
                  <a:srgbClr val="FFFFFF"/>
                </a:solidFill>
                <a:latin typeface="Rokkitt"/>
                <a:ea typeface="Rokkitt"/>
                <a:cs typeface="Rokkitt"/>
                <a:sym typeface="Rokkitt"/>
              </a:rPr>
              <a:t>Phase 2:  </a:t>
            </a:r>
            <a:r>
              <a:rPr lang="fr-FR" sz="3200" b="0" i="0" u="none" strike="noStrike" cap="none">
                <a:solidFill>
                  <a:srgbClr val="FFFFFF"/>
                </a:solidFill>
                <a:latin typeface="Rokkitt"/>
                <a:ea typeface="Rokkitt"/>
                <a:cs typeface="Rokkitt"/>
                <a:sym typeface="Rokkitt"/>
              </a:rPr>
              <a:t>La période transitoire</a:t>
            </a:r>
          </a:p>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A part les réformes  dans le domaine de la sécurité et de l’ordre public, la sécurité alimentaire et autres urgences, cette période sera consacrée à poser les jalons de la transformation de la société notamment: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Shape 47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480" name="Shape 480"/>
          <p:cNvSpPr txBox="1"/>
          <p:nvPr/>
        </p:nvSpPr>
        <p:spPr>
          <a:xfrm>
            <a:off x="913679" y="2071800"/>
            <a:ext cx="10353600" cy="459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Jalon 1:  Forger une vision à </a:t>
            </a:r>
            <a:r>
              <a:rPr lang="fr-FR" sz="3000" dirty="0">
                <a:solidFill>
                  <a:srgbClr val="FFFFFF"/>
                </a:solidFill>
                <a:latin typeface="Rokkitt"/>
                <a:ea typeface="Rokkitt"/>
                <a:cs typeface="Rokkitt"/>
                <a:sym typeface="Rokkitt"/>
              </a:rPr>
              <a:t>partir</a:t>
            </a:r>
            <a:r>
              <a:rPr lang="fr-FR" sz="3000" b="0" i="0" u="none" strike="noStrike" cap="none" dirty="0">
                <a:solidFill>
                  <a:srgbClr val="FFFFFF"/>
                </a:solidFill>
                <a:latin typeface="Rokkitt"/>
                <a:ea typeface="Rokkitt"/>
                <a:cs typeface="Rokkitt"/>
                <a:sym typeface="Rokkitt"/>
              </a:rPr>
              <a:t> des bases existantes telles que le protocole IV de l’AAPRB, la vision 2025, les CSLP I&amp;II, les stratégies nationales. Tous ces instruments conçus pour contenter le bailleur sont à synthétiser, les traduire en Kirundi et aller en discuter avec la population dans toutes les communes du pays. </a:t>
            </a:r>
          </a:p>
          <a:p>
            <a:pPr marL="0" marR="0" lvl="0" indent="0" algn="l" rtl="0">
              <a:lnSpc>
                <a:spcPct val="100000"/>
              </a:lnSpc>
              <a:spcBef>
                <a:spcPts val="0"/>
              </a:spcBef>
              <a:buSzPct val="25000"/>
              <a:buNone/>
            </a:pPr>
            <a:r>
              <a:rPr lang="fr-FR" sz="3000" b="0" i="0" u="none" strike="noStrike" cap="none" dirty="0">
                <a:solidFill>
                  <a:srgbClr val="FFFFFF"/>
                </a:solidFill>
                <a:latin typeface="Rokkitt"/>
                <a:ea typeface="Rokkitt"/>
                <a:cs typeface="Rokkitt"/>
                <a:sym typeface="Rokkitt"/>
              </a:rPr>
              <a:t>Le résultat </a:t>
            </a:r>
            <a:r>
              <a:rPr lang="fr-FR" sz="3000" dirty="0">
                <a:solidFill>
                  <a:srgbClr val="FFFFFF"/>
                </a:solidFill>
                <a:latin typeface="Rokkitt"/>
                <a:ea typeface="Rokkitt"/>
                <a:cs typeface="Rokkitt"/>
                <a:sym typeface="Rokkitt"/>
              </a:rPr>
              <a:t>devient</a:t>
            </a:r>
            <a:r>
              <a:rPr lang="fr-FR" sz="3000" b="0" i="0" u="none" strike="noStrike" cap="none" dirty="0">
                <a:solidFill>
                  <a:srgbClr val="FFFFFF"/>
                </a:solidFill>
                <a:latin typeface="Rokkitt"/>
                <a:ea typeface="Rokkitt"/>
                <a:cs typeface="Rokkitt"/>
                <a:sym typeface="Rokkitt"/>
              </a:rPr>
              <a:t> la vision nationale qui sera une propriété des citoyens Burundais que personne ne peut changer désormais.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84"/>
        <p:cNvGrpSpPr/>
        <p:nvPr/>
      </p:nvGrpSpPr>
      <p:grpSpPr>
        <a:xfrm>
          <a:off x="0" y="0"/>
          <a:ext cx="0" cy="0"/>
          <a:chOff x="0" y="0"/>
          <a:chExt cx="0" cy="0"/>
        </a:xfrm>
      </p:grpSpPr>
      <p:sp>
        <p:nvSpPr>
          <p:cNvPr id="485" name="Shape 48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486" name="Shape 486"/>
          <p:cNvSpPr txBox="1"/>
          <p:nvPr/>
        </p:nvSpPr>
        <p:spPr>
          <a:xfrm>
            <a:off x="913679" y="2095919"/>
            <a:ext cx="10353600" cy="457307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Jalon 2: Discuter de leurs droits et devoirs dans cette nouvelle organisation étatique. Leurs droits seront les devoirs de l’Etat envers ses citoyens ( jouir des droits de la personne humaine, le développement …)  tandis que leurs devoirs seront des droits des leaders à plusieurs niveaux pour faire fonctionner l’Etat ( impôts et taxes et autres redevances légales). Le tout devant se faire dans le cadre de l’Etat de droit.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90"/>
        <p:cNvGrpSpPr/>
        <p:nvPr/>
      </p:nvGrpSpPr>
      <p:grpSpPr>
        <a:xfrm>
          <a:off x="0" y="0"/>
          <a:ext cx="0" cy="0"/>
          <a:chOff x="0" y="0"/>
          <a:chExt cx="0" cy="0"/>
        </a:xfrm>
      </p:grpSpPr>
      <p:sp>
        <p:nvSpPr>
          <p:cNvPr id="491" name="Shape 49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492" name="Shape 492"/>
          <p:cNvSpPr txBox="1"/>
          <p:nvPr/>
        </p:nvSpPr>
        <p:spPr>
          <a:xfrm>
            <a:off x="913679" y="2095919"/>
            <a:ext cx="10353600" cy="467063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Avec ces deux jalons, le citoyen sans distinction se transforme et intègre l’organisation qui s’appelle l’Etat qui doit pourvoir à ses besoins du berceau au cercueil. Ces deux jalons constituent un ciment de l’unité véritablement nationale car tous les citoyens bénéficient de la même bienveillance de la part du représentant de l’Etat notamment  dans le domaine de la distribution équitable des richesses du pays.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96"/>
        <p:cNvGrpSpPr/>
        <p:nvPr/>
      </p:nvGrpSpPr>
      <p:grpSpPr>
        <a:xfrm>
          <a:off x="0" y="0"/>
          <a:ext cx="0" cy="0"/>
          <a:chOff x="0" y="0"/>
          <a:chExt cx="0" cy="0"/>
        </a:xfrm>
      </p:grpSpPr>
      <p:sp>
        <p:nvSpPr>
          <p:cNvPr id="497" name="Shape 49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498" name="Shape 498"/>
          <p:cNvSpPr txBox="1"/>
          <p:nvPr/>
        </p:nvSpPr>
        <p:spPr>
          <a:xfrm>
            <a:off x="913679" y="2095919"/>
            <a:ext cx="10353600" cy="4670639"/>
          </a:xfrm>
          <a:prstGeom prst="rect">
            <a:avLst/>
          </a:prstGeom>
          <a:noFill/>
          <a:ln>
            <a:noFill/>
          </a:ln>
        </p:spPr>
        <p:txBody>
          <a:bodyPr lIns="91425" tIns="45700" rIns="91425" bIns="45700" anchor="t" anchorCtr="0">
            <a:noAutofit/>
          </a:bodyPr>
          <a:lstStyle/>
          <a:p>
            <a:pPr marL="228600" marR="0" lvl="0" indent="-228600" algn="l" rtl="0">
              <a:lnSpc>
                <a:spcPct val="110000"/>
              </a:lnSpc>
              <a:spcBef>
                <a:spcPts val="0"/>
              </a:spcBef>
              <a:buClr>
                <a:srgbClr val="FFFFFF"/>
              </a:buClr>
              <a:buSzPct val="100000"/>
              <a:buFont typeface="Arial"/>
              <a:buChar char="•"/>
            </a:pPr>
            <a:r>
              <a:rPr lang="fr-FR" sz="3200" b="0" i="0" u="none" strike="noStrike" cap="none" dirty="0">
                <a:solidFill>
                  <a:srgbClr val="FFFFFF"/>
                </a:solidFill>
                <a:latin typeface="Rokkitt"/>
                <a:ea typeface="Rokkitt"/>
                <a:cs typeface="Rokkitt"/>
                <a:sym typeface="Rokkitt"/>
              </a:rPr>
              <a:t>Jalon 3 concerne les valeurs d’un peuple. Avec l’ancien système et ses conséquences, les valeurs positives burundaises se sont effritées. La bravoure, l’hospitalité, le respect envers le plus âgé que soi, ajoutons l’excellence, l’honnêteté, l’intégrité, la solidarité sont des valeurs qu’il faut réhabiliter et  inculquer dans les générations futures marquées par les affres de la guerre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Shape 28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288" name="Shape 288"/>
          <p:cNvSpPr txBox="1"/>
          <p:nvPr/>
        </p:nvSpPr>
        <p:spPr>
          <a:xfrm>
            <a:off x="913679" y="2095918"/>
            <a:ext cx="10353600" cy="459748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II. 2) Ce système s’accapare des attributs de l’Etat notamment celui de servir pour tout citoyen comme un parapluie qui le protège de tout. </a:t>
            </a:r>
            <a:r>
              <a:rPr lang="fr-FR" sz="3200" dirty="0">
                <a:solidFill>
                  <a:srgbClr val="FFFFFF"/>
                </a:solidFill>
                <a:latin typeface="Rokkitt"/>
                <a:ea typeface="Rokkitt"/>
                <a:cs typeface="Rokkitt"/>
                <a:sym typeface="Rokkitt"/>
              </a:rPr>
              <a:t>  Dans ce système</a:t>
            </a:r>
            <a:r>
              <a:rPr lang="fr-FR" sz="3200" b="0" i="0" u="none" strike="noStrike" cap="none" dirty="0">
                <a:solidFill>
                  <a:srgbClr val="FFFFFF"/>
                </a:solidFill>
                <a:latin typeface="Rokkitt"/>
                <a:ea typeface="Rokkitt"/>
                <a:cs typeface="Rokkitt"/>
                <a:sym typeface="Rokkitt"/>
              </a:rPr>
              <a:t>, le citoyen devient un sujet de ces oligarques ci-haut cités, et cela depuis la monarchie. Les relations entre les profiteurs de la République et les citoyens deviennent verticales et jamais horizontales. </a:t>
            </a:r>
          </a:p>
          <a:p>
            <a:pPr marL="0" marR="0" lvl="0" indent="0" algn="l" rtl="0">
              <a:lnSpc>
                <a:spcPct val="120000"/>
              </a:lnSpc>
              <a:spcBef>
                <a:spcPts val="0"/>
              </a:spcBef>
              <a:buSzPct val="25000"/>
              <a:buNone/>
            </a:pPr>
            <a:r>
              <a:rPr lang="fr-FR" sz="19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02"/>
        <p:cNvGrpSpPr/>
        <p:nvPr/>
      </p:nvGrpSpPr>
      <p:grpSpPr>
        <a:xfrm>
          <a:off x="0" y="0"/>
          <a:ext cx="0" cy="0"/>
          <a:chOff x="0" y="0"/>
          <a:chExt cx="0" cy="0"/>
        </a:xfrm>
      </p:grpSpPr>
      <p:sp>
        <p:nvSpPr>
          <p:cNvPr id="503" name="Shape 50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04" name="Shape 504"/>
          <p:cNvSpPr txBox="1"/>
          <p:nvPr/>
        </p:nvSpPr>
        <p:spPr>
          <a:xfrm>
            <a:off x="913679" y="2095919"/>
            <a:ext cx="10353600" cy="463391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Jalon 4:  La transformation du leadership </a:t>
            </a:r>
          </a:p>
          <a:p>
            <a:pPr marL="0" marR="0" lvl="0" indent="0" algn="l" rtl="0">
              <a:lnSpc>
                <a:spcPct val="110000"/>
              </a:lnSpc>
              <a:spcBef>
                <a:spcPts val="0"/>
              </a:spcBef>
              <a:buSzPct val="25000"/>
              <a:buNone/>
            </a:pPr>
            <a:r>
              <a:rPr lang="fr-FR" sz="3200" b="0" i="0" u="none" strike="noStrike" cap="none">
                <a:solidFill>
                  <a:srgbClr val="FFFFFF"/>
                </a:solidFill>
                <a:latin typeface="Rokkitt"/>
                <a:ea typeface="Rokkitt"/>
                <a:cs typeface="Rokkitt"/>
                <a:sym typeface="Rokkitt"/>
              </a:rPr>
              <a:t>Cette transformation se fait à travers les partis politiques naguère considérés comme des instruments de pérennisation de l’ancien système  (recherche des supporters du chef, moyen d’accéder au chef qui distribue, moyen d’acheter la conscience du peuple pendant les élections et donner ainsi le quitus au chef pour écraser légalement son peuple).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Shape 50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10" name="Shape 510"/>
          <p:cNvSpPr txBox="1"/>
          <p:nvPr/>
        </p:nvSpPr>
        <p:spPr>
          <a:xfrm>
            <a:off x="913679" y="2095919"/>
            <a:ext cx="10353600" cy="462168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2800" b="0" i="0" u="none" strike="noStrike" cap="none">
                <a:solidFill>
                  <a:srgbClr val="FFFFFF"/>
                </a:solidFill>
                <a:latin typeface="Rokkitt"/>
                <a:ea typeface="Rokkitt"/>
                <a:cs typeface="Rokkitt"/>
                <a:sym typeface="Rokkitt"/>
              </a:rPr>
              <a:t>Etant donné que le citoyen doit être au centre de tout, les partis politiques baseront leur propagande sur comment matérialiser le plus rapidement  et le moins chèrement possible la vision nationale. A cet effet, il va falloir former des hommes et des femmes qui veulent s’engager dans la carrière politique à toutes ces notions nouvelles de transformation du leadership, au rôle d’un parti politique qui sera de former ses militants aux valeurs nationales, à la formation civique, à la vision nationale et préparer la jeunesse à travers les écoles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Shape 51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16" name="Shape 516"/>
          <p:cNvSpPr txBox="1"/>
          <p:nvPr/>
        </p:nvSpPr>
        <p:spPr>
          <a:xfrm>
            <a:off x="913679" y="2095919"/>
            <a:ext cx="10353600" cy="457307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3000" b="0" i="0" u="none" strike="noStrike" cap="none" dirty="0">
                <a:solidFill>
                  <a:srgbClr val="FFFFFF"/>
                </a:solidFill>
                <a:latin typeface="Rokkitt"/>
                <a:ea typeface="Rokkitt"/>
                <a:cs typeface="Rokkitt"/>
                <a:sym typeface="Rokkitt"/>
              </a:rPr>
              <a:t> aux notions de l’Etat, aux fonctions de l’Etat, aux Institutions, au rôle des animateurs des Institutions, de hauts fonctionnaires de l’Etat, des </a:t>
            </a:r>
            <a:r>
              <a:rPr lang="fr-FR" sz="3000" dirty="0">
                <a:solidFill>
                  <a:srgbClr val="FFFFFF"/>
                </a:solidFill>
                <a:latin typeface="Rokkitt"/>
                <a:ea typeface="Rokkitt"/>
                <a:cs typeface="Rokkitt"/>
                <a:sym typeface="Rokkitt"/>
              </a:rPr>
              <a:t>agents</a:t>
            </a:r>
            <a:r>
              <a:rPr lang="fr-FR" sz="3000" b="0" i="0" u="none" strike="noStrike" cap="none" dirty="0">
                <a:solidFill>
                  <a:srgbClr val="FFFFFF"/>
                </a:solidFill>
                <a:latin typeface="Rokkitt"/>
                <a:ea typeface="Rokkitt"/>
                <a:cs typeface="Rokkitt"/>
                <a:sym typeface="Rokkitt"/>
              </a:rPr>
              <a:t> de la fonction publique par rapport aux attentes des citoyens, à la différence entre un fonctionnaire de carrière, un fonctionnaire nommé et un </a:t>
            </a:r>
            <a:r>
              <a:rPr lang="fr-FR" sz="3000" dirty="0">
                <a:solidFill>
                  <a:srgbClr val="FFFFFF"/>
                </a:solidFill>
                <a:latin typeface="Rokkitt"/>
                <a:ea typeface="Rokkitt"/>
                <a:cs typeface="Rokkitt"/>
                <a:sym typeface="Rokkitt"/>
              </a:rPr>
              <a:t>cadre élu</a:t>
            </a:r>
            <a:r>
              <a:rPr lang="fr-FR" sz="3000" b="0" i="0" u="none" strike="noStrike" cap="none" dirty="0">
                <a:solidFill>
                  <a:srgbClr val="FFFFFF"/>
                </a:solidFill>
                <a:latin typeface="Rokkitt"/>
                <a:ea typeface="Rokkitt"/>
                <a:cs typeface="Rokkitt"/>
                <a:sym typeface="Rokkitt"/>
              </a:rPr>
              <a:t> et les rapports entre les  trois. Les partis politiques seraient accompagnés par un groupe d’hommes et de femmes d’un probité sans faille.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20"/>
        <p:cNvGrpSpPr/>
        <p:nvPr/>
      </p:nvGrpSpPr>
      <p:grpSpPr>
        <a:xfrm>
          <a:off x="0" y="0"/>
          <a:ext cx="0" cy="0"/>
          <a:chOff x="0" y="0"/>
          <a:chExt cx="0" cy="0"/>
        </a:xfrm>
      </p:grpSpPr>
      <p:sp>
        <p:nvSpPr>
          <p:cNvPr id="521" name="Shape 52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22" name="Shape 522"/>
          <p:cNvSpPr txBox="1"/>
          <p:nvPr/>
        </p:nvSpPr>
        <p:spPr>
          <a:xfrm>
            <a:off x="913679" y="2095919"/>
            <a:ext cx="10353600" cy="488987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Au-delà de ces fondamentaux pour transformer la société, la période de transition serait axée sur les programmes suivants:</a:t>
            </a:r>
          </a:p>
          <a:p>
            <a:pPr marL="228600" marR="0" lvl="0" indent="-228600" algn="l" rtl="0">
              <a:lnSpc>
                <a:spcPct val="90000"/>
              </a:lnSpc>
              <a:spcBef>
                <a:spcPts val="0"/>
              </a:spcBef>
              <a:buClr>
                <a:srgbClr val="FFFFFF"/>
              </a:buClr>
              <a:buSzPct val="100000"/>
              <a:buFont typeface="Arial"/>
              <a:buChar char="-"/>
            </a:pPr>
            <a:r>
              <a:rPr lang="fr-FR" sz="2500" b="0" i="0" u="none" strike="noStrike" cap="none">
                <a:solidFill>
                  <a:srgbClr val="FFFFFF"/>
                </a:solidFill>
                <a:latin typeface="Rokkitt"/>
                <a:ea typeface="Rokkitt"/>
                <a:cs typeface="Rokkitt"/>
                <a:sym typeface="Rokkitt"/>
              </a:rPr>
              <a:t>Libérer tous les prisonniers politiques et assimilés ainsi que les prisonniers de substitution; </a:t>
            </a:r>
          </a:p>
          <a:p>
            <a:pPr marL="228600" marR="0" lvl="0" indent="-228600" algn="l" rtl="0">
              <a:lnSpc>
                <a:spcPct val="90000"/>
              </a:lnSpc>
              <a:spcBef>
                <a:spcPts val="0"/>
              </a:spcBef>
              <a:buClr>
                <a:srgbClr val="FFFFFF"/>
              </a:buClr>
              <a:buSzPct val="100000"/>
              <a:buFont typeface="Arial"/>
              <a:buChar char="-"/>
            </a:pPr>
            <a:r>
              <a:rPr lang="fr-FR" sz="2500" b="0" i="0" u="none" strike="noStrike" cap="none">
                <a:solidFill>
                  <a:srgbClr val="FFFFFF"/>
                </a:solidFill>
                <a:latin typeface="Rokkitt"/>
                <a:ea typeface="Rokkitt"/>
                <a:cs typeface="Rokkitt"/>
                <a:sym typeface="Rokkitt"/>
              </a:rPr>
              <a:t>Rapatrier les réfugiés burundais et réhabiliter les sinistrés;</a:t>
            </a:r>
          </a:p>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  Désarmer et dissoudre les milices   et les réinsérer  dans la vie sociale;</a:t>
            </a:r>
          </a:p>
          <a:p>
            <a:pPr marL="228600" marR="0" lvl="0" indent="-228600" algn="l" rtl="0">
              <a:lnSpc>
                <a:spcPct val="90000"/>
              </a:lnSpc>
              <a:spcBef>
                <a:spcPts val="0"/>
              </a:spcBef>
              <a:buClr>
                <a:srgbClr val="FFFFFF"/>
              </a:buClr>
              <a:buSzPct val="100000"/>
              <a:buFont typeface="Arial"/>
              <a:buChar char="-"/>
            </a:pPr>
            <a:r>
              <a:rPr lang="fr-FR" sz="2500" b="0" i="0" u="none" strike="noStrike" cap="none">
                <a:solidFill>
                  <a:srgbClr val="FFFFFF"/>
                </a:solidFill>
                <a:latin typeface="Rokkitt"/>
                <a:ea typeface="Rokkitt"/>
                <a:cs typeface="Rokkitt"/>
                <a:sym typeface="Rokkitt"/>
              </a:rPr>
              <a:t>Remettre le pays au travail,</a:t>
            </a:r>
          </a:p>
          <a:p>
            <a:pPr marL="228600" marR="0" lvl="0" indent="-228600" algn="l" rtl="0">
              <a:lnSpc>
                <a:spcPct val="90000"/>
              </a:lnSpc>
              <a:spcBef>
                <a:spcPts val="0"/>
              </a:spcBef>
              <a:buClr>
                <a:srgbClr val="FFFFFF"/>
              </a:buClr>
              <a:buSzPct val="100000"/>
              <a:buFont typeface="Arial"/>
              <a:buChar char="-"/>
            </a:pPr>
            <a:r>
              <a:rPr lang="fr-FR" sz="2500" b="0" i="0" u="none" strike="noStrike" cap="none">
                <a:solidFill>
                  <a:srgbClr val="FFFFFF"/>
                </a:solidFill>
                <a:latin typeface="Rokkitt"/>
                <a:ea typeface="Rokkitt"/>
                <a:cs typeface="Rokkitt"/>
                <a:sym typeface="Rokkitt"/>
              </a:rPr>
              <a:t>Concevoir un plan d’urgence contre la faim, la pauvreté et le chômage;</a:t>
            </a:r>
          </a:p>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 Faire un audit général sur la corruption et ses conséquences,</a:t>
            </a:r>
          </a:p>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 </a:t>
            </a:r>
          </a:p>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 </a:t>
            </a:r>
          </a:p>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 </a:t>
            </a:r>
          </a:p>
          <a:p>
            <a:pPr marL="0" marR="0" lvl="0" indent="0" algn="l" rtl="0">
              <a:lnSpc>
                <a:spcPct val="90000"/>
              </a:lnSpc>
              <a:spcBef>
                <a:spcPts val="0"/>
              </a:spcBef>
              <a:buSzPct val="25000"/>
              <a:buNone/>
            </a:pPr>
            <a:r>
              <a:rPr lang="fr-FR" sz="2500" b="0" i="0" u="none" strike="noStrike" cap="none">
                <a:solidFill>
                  <a:srgbClr val="FFFFFF"/>
                </a:solidFill>
                <a:latin typeface="Rokkitt"/>
                <a:ea typeface="Rokkitt"/>
                <a:cs typeface="Rokkitt"/>
                <a:sym typeface="Rokkitt"/>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26"/>
        <p:cNvGrpSpPr/>
        <p:nvPr/>
      </p:nvGrpSpPr>
      <p:grpSpPr>
        <a:xfrm>
          <a:off x="0" y="0"/>
          <a:ext cx="0" cy="0"/>
          <a:chOff x="0" y="0"/>
          <a:chExt cx="0" cy="0"/>
        </a:xfrm>
      </p:grpSpPr>
      <p:sp>
        <p:nvSpPr>
          <p:cNvPr id="527" name="Shape 52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28" name="Shape 528"/>
          <p:cNvSpPr txBox="1"/>
          <p:nvPr/>
        </p:nvSpPr>
        <p:spPr>
          <a:xfrm>
            <a:off x="913679" y="2047319"/>
            <a:ext cx="10353600" cy="4810679"/>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Réorganiser les forces de défense et de sécurité en vue de les rendre professionnelles et réellement républicaines;</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Réhabiliter l’autorité de l’Etat;</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Réhabiliter et garantir les libertés citoyennes;</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Procéder à un recensement général et à l’élaboration d’une carte d’identité biométrique pour mieux contrôler l’évolution de la population et bien préparer les élections;</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a:p>
            <a:pPr marL="0" marR="0" lvl="0" indent="0" algn="l" rtl="0">
              <a:lnSpc>
                <a:spcPct val="11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32"/>
        <p:cNvGrpSpPr/>
        <p:nvPr/>
      </p:nvGrpSpPr>
      <p:grpSpPr>
        <a:xfrm>
          <a:off x="0" y="0"/>
          <a:ext cx="0" cy="0"/>
          <a:chOff x="0" y="0"/>
          <a:chExt cx="0" cy="0"/>
        </a:xfrm>
      </p:grpSpPr>
      <p:sp>
        <p:nvSpPr>
          <p:cNvPr id="533" name="Shape 53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34" name="Shape 534"/>
          <p:cNvSpPr txBox="1"/>
          <p:nvPr/>
        </p:nvSpPr>
        <p:spPr>
          <a:xfrm>
            <a:off x="913679" y="2095919"/>
            <a:ext cx="10353600" cy="476208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Concevoir </a:t>
            </a:r>
            <a:r>
              <a:rPr lang="fr-FR" sz="2700" dirty="0">
                <a:solidFill>
                  <a:srgbClr val="FFFFFF"/>
                </a:solidFill>
                <a:latin typeface="Rokkitt"/>
                <a:ea typeface="Rokkitt"/>
                <a:cs typeface="Rokkitt"/>
                <a:sym typeface="Rokkitt"/>
              </a:rPr>
              <a:t>un</a:t>
            </a:r>
            <a:r>
              <a:rPr lang="fr-FR" sz="2700" b="0" i="0" u="none" strike="noStrike" cap="none" dirty="0">
                <a:solidFill>
                  <a:srgbClr val="FFFFFF"/>
                </a:solidFill>
                <a:latin typeface="Rokkitt"/>
                <a:ea typeface="Rokkitt"/>
                <a:cs typeface="Rokkitt"/>
                <a:sym typeface="Rokkitt"/>
              </a:rPr>
              <a:t> plan de réoccupation du territoire pour l’appliquer avec la période post transition; </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Créer des conditions d’une justice transitionnelle et la CVR pour éradiquer le phénomène de l’impunité;</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Restaurer la justice pour tout citoyen</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Appliquer la formule (M-D+C) à tous les niveaux de gestion d’un bien public pour éradiquer le phénomène de  corruption;</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Engager les réformes administratives, financières, économiques et sociales; organiser le dialogue dans toutes les communes pour intégrer les citoyens  dans toutes les réformes les concernant.</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a:t>
            </a:r>
          </a:p>
          <a:p>
            <a:pPr marL="0" marR="0" lvl="0" indent="0" algn="l" rtl="0">
              <a:lnSpc>
                <a:spcPct val="90000"/>
              </a:lnSpc>
              <a:spcBef>
                <a:spcPts val="0"/>
              </a:spcBef>
              <a:buSzPct val="25000"/>
              <a:buNone/>
            </a:pPr>
            <a:r>
              <a:rPr lang="fr-FR" sz="27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Shape 53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40" name="Shape 540"/>
          <p:cNvSpPr txBox="1"/>
          <p:nvPr/>
        </p:nvSpPr>
        <p:spPr>
          <a:xfrm>
            <a:off x="913679" y="2095919"/>
            <a:ext cx="10353600" cy="460943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fr-FR" sz="2800" b="0" i="0" u="none" strike="noStrike" cap="none" dirty="0">
                <a:solidFill>
                  <a:srgbClr val="FFFFFF"/>
                </a:solidFill>
                <a:latin typeface="Rokkitt"/>
                <a:ea typeface="Rokkitt"/>
                <a:cs typeface="Rokkitt"/>
                <a:sym typeface="Rokkitt"/>
              </a:rPr>
              <a:t>- Organiser les différentes forces du pays pour la reconstruction nationale;</a:t>
            </a:r>
          </a:p>
          <a:p>
            <a:pPr marL="228600" marR="0" lvl="0" indent="-228600" algn="l" rtl="0">
              <a:lnSpc>
                <a:spcPct val="80000"/>
              </a:lnSpc>
              <a:spcBef>
                <a:spcPts val="0"/>
              </a:spcBef>
              <a:buClr>
                <a:srgbClr val="FFFFFF"/>
              </a:buClr>
              <a:buSzPct val="100000"/>
              <a:buFont typeface="Arial"/>
              <a:buChar char="-"/>
            </a:pPr>
            <a:r>
              <a:rPr lang="fr-FR" sz="2800" b="0" i="0" u="none" strike="noStrike" cap="none" dirty="0">
                <a:solidFill>
                  <a:srgbClr val="FFFFFF"/>
                </a:solidFill>
                <a:latin typeface="Rokkitt"/>
                <a:ea typeface="Rokkitt"/>
                <a:cs typeface="Rokkitt"/>
                <a:sym typeface="Rokkitt"/>
              </a:rPr>
              <a:t>Organiser les partis politiques pour qu’ils portent la nouvelle vision et le nouveau système fondé sur le bien être du citoyen ;</a:t>
            </a:r>
          </a:p>
          <a:p>
            <a:pPr marL="228600" marR="0" lvl="0" indent="-228600" algn="l" rtl="0">
              <a:lnSpc>
                <a:spcPct val="80000"/>
              </a:lnSpc>
              <a:spcBef>
                <a:spcPts val="0"/>
              </a:spcBef>
              <a:buClr>
                <a:srgbClr val="FFFFFF"/>
              </a:buClr>
              <a:buSzPct val="100000"/>
              <a:buFont typeface="Arial"/>
              <a:buChar char="-"/>
            </a:pPr>
            <a:r>
              <a:rPr lang="fr-FR" sz="2800" b="0" i="0" u="none" strike="noStrike" cap="none" dirty="0">
                <a:solidFill>
                  <a:srgbClr val="FFFFFF"/>
                </a:solidFill>
                <a:latin typeface="Rokkitt"/>
                <a:ea typeface="Rokkitt"/>
                <a:cs typeface="Rokkitt"/>
                <a:sym typeface="Rokkitt"/>
              </a:rPr>
              <a:t>Réorganiser la CVR;</a:t>
            </a:r>
          </a:p>
          <a:p>
            <a:pPr marL="228600" marR="0" lvl="0" indent="-228600" algn="l" rtl="0">
              <a:lnSpc>
                <a:spcPct val="80000"/>
              </a:lnSpc>
              <a:spcBef>
                <a:spcPts val="0"/>
              </a:spcBef>
              <a:buClr>
                <a:srgbClr val="FFFFFF"/>
              </a:buClr>
              <a:buSzPct val="100000"/>
              <a:buFont typeface="Arial"/>
              <a:buChar char="-"/>
            </a:pPr>
            <a:r>
              <a:rPr lang="fr-FR" sz="2800" b="0" i="0" u="none" strike="noStrike" cap="none" dirty="0">
                <a:solidFill>
                  <a:srgbClr val="FFFFFF"/>
                </a:solidFill>
                <a:latin typeface="Rokkitt"/>
                <a:ea typeface="Rokkitt"/>
                <a:cs typeface="Rokkitt"/>
                <a:sym typeface="Rokkitt"/>
              </a:rPr>
              <a:t>Evaluer l’AAPRB et amender la constitution pour s’adapter aux exigences du moment;</a:t>
            </a:r>
          </a:p>
          <a:p>
            <a:pPr marL="228600" marR="0" lvl="0" indent="-228600" algn="l" rtl="0">
              <a:lnSpc>
                <a:spcPct val="80000"/>
              </a:lnSpc>
              <a:spcBef>
                <a:spcPts val="0"/>
              </a:spcBef>
              <a:buClr>
                <a:srgbClr val="FFFFFF"/>
              </a:buClr>
              <a:buSzPct val="100000"/>
              <a:buFont typeface="Arial"/>
              <a:buChar char="-"/>
            </a:pPr>
            <a:r>
              <a:rPr lang="fr-FR" sz="2800" b="0" i="0" u="none" strike="noStrike" cap="none" dirty="0">
                <a:solidFill>
                  <a:srgbClr val="FFFFFF"/>
                </a:solidFill>
                <a:latin typeface="Rokkitt"/>
                <a:ea typeface="Rokkitt"/>
                <a:cs typeface="Rokkitt"/>
                <a:sym typeface="Rokkitt"/>
              </a:rPr>
              <a:t>Réhabiliter les relations régionales et internationales;</a:t>
            </a:r>
          </a:p>
          <a:p>
            <a:pPr marL="0" marR="0" lvl="0" indent="0" algn="l" rtl="0">
              <a:lnSpc>
                <a:spcPct val="80000"/>
              </a:lnSpc>
              <a:spcBef>
                <a:spcPts val="0"/>
              </a:spcBef>
              <a:buSzPct val="25000"/>
              <a:buNone/>
            </a:pPr>
            <a:r>
              <a:rPr lang="fr-FR" sz="2800" b="0" i="0" u="none" strike="noStrike" cap="none" dirty="0">
                <a:solidFill>
                  <a:srgbClr val="FFFFFF"/>
                </a:solidFill>
                <a:latin typeface="Rokkitt"/>
                <a:ea typeface="Rokkitt"/>
                <a:cs typeface="Rokkitt"/>
                <a:sym typeface="Rokkitt"/>
              </a:rPr>
              <a:t>- Organiser les élections justes, transparentes, libres, inclusives, démocratiques et apaisées;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44"/>
        <p:cNvGrpSpPr/>
        <p:nvPr/>
      </p:nvGrpSpPr>
      <p:grpSpPr>
        <a:xfrm>
          <a:off x="0" y="0"/>
          <a:ext cx="0" cy="0"/>
          <a:chOff x="0" y="0"/>
          <a:chExt cx="0" cy="0"/>
        </a:xfrm>
      </p:grpSpPr>
      <p:sp>
        <p:nvSpPr>
          <p:cNvPr id="545" name="Shape 54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46" name="Shape 546"/>
          <p:cNvSpPr txBox="1"/>
          <p:nvPr/>
        </p:nvSpPr>
        <p:spPr>
          <a:xfrm>
            <a:off x="913679" y="1936080"/>
            <a:ext cx="10353600" cy="4921920"/>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buSzPct val="25000"/>
              <a:buNone/>
            </a:pPr>
            <a:r>
              <a:rPr lang="fr-FR" sz="2800" b="0" i="0" u="sng" strike="noStrike" cap="none">
                <a:solidFill>
                  <a:srgbClr val="FFFFFF"/>
                </a:solidFill>
                <a:latin typeface="Rokkitt"/>
                <a:ea typeface="Rokkitt"/>
                <a:cs typeface="Rokkitt"/>
                <a:sym typeface="Rokkitt"/>
              </a:rPr>
              <a:t>Troisième phase </a:t>
            </a:r>
            <a:r>
              <a:rPr lang="fr-FR" sz="2800" b="0" i="0" u="none" strike="noStrike" cap="none">
                <a:solidFill>
                  <a:srgbClr val="FFFFFF"/>
                </a:solidFill>
                <a:latin typeface="Rokkitt"/>
                <a:ea typeface="Rokkitt"/>
                <a:cs typeface="Rokkitt"/>
                <a:sym typeface="Rokkitt"/>
              </a:rPr>
              <a:t>: période post électorale</a:t>
            </a:r>
          </a:p>
          <a:p>
            <a:pPr marL="0" marR="0" lvl="0" indent="0" algn="l" rtl="0">
              <a:lnSpc>
                <a:spcPct val="70000"/>
              </a:lnSpc>
              <a:spcBef>
                <a:spcPts val="0"/>
              </a:spcBef>
              <a:buSzPct val="25000"/>
              <a:buNone/>
            </a:pPr>
            <a:r>
              <a:rPr lang="fr-FR" sz="2800" b="0" i="0" u="none" strike="noStrike" cap="none">
                <a:solidFill>
                  <a:srgbClr val="FFFFFF"/>
                </a:solidFill>
                <a:latin typeface="Rokkitt"/>
                <a:ea typeface="Rokkitt"/>
                <a:cs typeface="Rokkitt"/>
                <a:sym typeface="Rokkitt"/>
              </a:rPr>
              <a:t>- Renforcement du nouveau système;</a:t>
            </a:r>
          </a:p>
          <a:p>
            <a:pPr marL="0" marR="0" lvl="0" indent="0" algn="l" rtl="0">
              <a:lnSpc>
                <a:spcPct val="70000"/>
              </a:lnSpc>
              <a:spcBef>
                <a:spcPts val="0"/>
              </a:spcBef>
              <a:buSzPct val="25000"/>
              <a:buNone/>
            </a:pPr>
            <a:r>
              <a:rPr lang="fr-FR" sz="2800" b="0" i="0" u="none" strike="noStrike" cap="none">
                <a:solidFill>
                  <a:srgbClr val="FFFFFF"/>
                </a:solidFill>
                <a:latin typeface="Rokkitt"/>
                <a:ea typeface="Rokkitt"/>
                <a:cs typeface="Rokkitt"/>
                <a:sym typeface="Rokkitt"/>
              </a:rPr>
              <a:t>- Installation des populations dans zones urbaines pour libérer les espaces agricoles fertiles;</a:t>
            </a:r>
          </a:p>
          <a:p>
            <a:pPr marL="228600" marR="0" lvl="0" indent="-228600" algn="l" rtl="0">
              <a:lnSpc>
                <a:spcPct val="70000"/>
              </a:lnSpc>
              <a:spcBef>
                <a:spcPts val="0"/>
              </a:spcBef>
              <a:buClr>
                <a:srgbClr val="FFFFFF"/>
              </a:buClr>
              <a:buSzPct val="114285"/>
              <a:buFont typeface="Arial"/>
              <a:buChar char="-"/>
            </a:pPr>
            <a:r>
              <a:rPr lang="fr-FR" sz="2800" b="0" i="0" u="none" strike="noStrike" cap="none">
                <a:solidFill>
                  <a:srgbClr val="FFFFFF"/>
                </a:solidFill>
                <a:latin typeface="Rokkitt"/>
                <a:ea typeface="Rokkitt"/>
                <a:cs typeface="Rokkitt"/>
                <a:sym typeface="Rokkitt"/>
              </a:rPr>
              <a:t>Entrée des </a:t>
            </a:r>
            <a:r>
              <a:rPr lang="fr-FR" sz="3200" b="0" i="0" u="none" strike="noStrike" cap="none">
                <a:solidFill>
                  <a:srgbClr val="FFFFFF"/>
                </a:solidFill>
                <a:latin typeface="Rokkitt"/>
                <a:ea typeface="Rokkitt"/>
                <a:cs typeface="Rokkitt"/>
                <a:sym typeface="Rokkitt"/>
              </a:rPr>
              <a:t>populations</a:t>
            </a:r>
            <a:r>
              <a:rPr lang="fr-FR" sz="2800" b="0" i="0" u="none" strike="noStrike" cap="none">
                <a:solidFill>
                  <a:srgbClr val="FFFFFF"/>
                </a:solidFill>
                <a:latin typeface="Rokkitt"/>
                <a:ea typeface="Rokkitt"/>
                <a:cs typeface="Rokkitt"/>
                <a:sym typeface="Rokkitt"/>
              </a:rPr>
              <a:t> dans l’économie de marché à travers essentiellement les unités de transformation disséminées dans les provinces et communes;</a:t>
            </a:r>
          </a:p>
          <a:p>
            <a:pPr marL="0" marR="0" lvl="0" indent="0" algn="l" rtl="0">
              <a:lnSpc>
                <a:spcPct val="70000"/>
              </a:lnSpc>
              <a:spcBef>
                <a:spcPts val="0"/>
              </a:spcBef>
              <a:buSzPct val="25000"/>
              <a:buNone/>
            </a:pPr>
            <a:r>
              <a:rPr lang="fr-FR" sz="2800" b="0" i="0" u="none" strike="noStrike" cap="none">
                <a:solidFill>
                  <a:srgbClr val="FFFFFF"/>
                </a:solidFill>
                <a:latin typeface="Rokkitt"/>
                <a:ea typeface="Rokkitt"/>
                <a:cs typeface="Rokkitt"/>
                <a:sym typeface="Rokkitt"/>
              </a:rPr>
              <a:t>- Décentralisation effectives dans les domaines administratif et financier, approcher les citoyens et le pouvoir décisionnel;</a:t>
            </a:r>
          </a:p>
          <a:p>
            <a:pPr marL="228600" marR="0" lvl="0" indent="-228600" algn="l" rtl="0">
              <a:lnSpc>
                <a:spcPct val="70000"/>
              </a:lnSpc>
              <a:spcBef>
                <a:spcPts val="0"/>
              </a:spcBef>
              <a:buClr>
                <a:srgbClr val="FFFFFF"/>
              </a:buClr>
              <a:buSzPct val="100000"/>
              <a:buFont typeface="Arial"/>
              <a:buChar char="-"/>
            </a:pPr>
            <a:r>
              <a:rPr lang="fr-FR" sz="2800" b="0" i="0" u="none" strike="noStrike" cap="none">
                <a:solidFill>
                  <a:srgbClr val="FFFFFF"/>
                </a:solidFill>
                <a:latin typeface="Rokkitt"/>
                <a:ea typeface="Rokkitt"/>
                <a:cs typeface="Rokkitt"/>
                <a:sym typeface="Rokkitt"/>
              </a:rPr>
              <a:t>Réduire autant que possible les disparités entre citoyens;</a:t>
            </a:r>
          </a:p>
          <a:p>
            <a:pPr marL="228600" marR="0" lvl="0" indent="-228600" algn="l" rtl="0">
              <a:lnSpc>
                <a:spcPct val="70000"/>
              </a:lnSpc>
              <a:spcBef>
                <a:spcPts val="0"/>
              </a:spcBef>
              <a:buClr>
                <a:srgbClr val="FFFFFF"/>
              </a:buClr>
              <a:buSzPct val="100000"/>
              <a:buFont typeface="Arial"/>
              <a:buChar char="-"/>
            </a:pPr>
            <a:r>
              <a:rPr lang="fr-FR" sz="2800" b="0" i="0" u="none" strike="noStrike" cap="none">
                <a:solidFill>
                  <a:srgbClr val="FFFFFF"/>
                </a:solidFill>
                <a:latin typeface="Rokkitt"/>
                <a:ea typeface="Rokkitt"/>
                <a:cs typeface="Rokkitt"/>
                <a:sym typeface="Rokkitt"/>
              </a:rPr>
              <a:t>Ancrer le nouveau système dans les mœurs des burundais.</a:t>
            </a:r>
          </a:p>
          <a:p>
            <a:pPr marL="0" marR="0" lvl="0" indent="0" algn="l" rtl="0">
              <a:lnSpc>
                <a:spcPct val="70000"/>
              </a:lnSpc>
              <a:spcBef>
                <a:spcPts val="0"/>
              </a:spcBef>
              <a:buSzPct val="25000"/>
              <a:buNone/>
            </a:pPr>
            <a:r>
              <a:rPr lang="fr-FR" sz="600" b="0" i="0" u="none" strike="noStrike" cap="none">
                <a:solidFill>
                  <a:srgbClr val="FFFFFF"/>
                </a:solidFill>
                <a:latin typeface="Rokkitt"/>
                <a:ea typeface="Rokkitt"/>
                <a:cs typeface="Rokkitt"/>
                <a:sym typeface="Rokkitt"/>
              </a:rPr>
              <a:t> </a:t>
            </a:r>
          </a:p>
          <a:p>
            <a:pPr marL="0" marR="0" lvl="0" indent="0" algn="l" rtl="0">
              <a:lnSpc>
                <a:spcPct val="70000"/>
              </a:lnSpc>
              <a:spcBef>
                <a:spcPts val="0"/>
              </a:spcBef>
              <a:buSzPct val="25000"/>
              <a:buNone/>
            </a:pPr>
            <a:r>
              <a:rPr lang="fr-FR" sz="600" b="0" i="0" u="none" strike="noStrike" cap="none">
                <a:solidFill>
                  <a:srgbClr val="FFFFFF"/>
                </a:solidFill>
                <a:latin typeface="Rokkitt"/>
                <a:ea typeface="Rokkitt"/>
                <a:cs typeface="Rokkitt"/>
                <a:sym typeface="Rokkitt"/>
              </a:rPr>
              <a:t> </a:t>
            </a:r>
          </a:p>
          <a:p>
            <a:pPr marL="0" marR="0" lvl="0" indent="0" algn="l" rtl="0">
              <a:lnSpc>
                <a:spcPct val="70000"/>
              </a:lnSpc>
              <a:spcBef>
                <a:spcPts val="0"/>
              </a:spcBef>
              <a:buSzPct val="25000"/>
              <a:buNone/>
            </a:pPr>
            <a:r>
              <a:rPr lang="fr-FR" sz="600" b="0" i="0" u="none" strike="noStrike" cap="none">
                <a:solidFill>
                  <a:srgbClr val="FFFFFF"/>
                </a:solidFill>
                <a:latin typeface="Rokkitt"/>
                <a:ea typeface="Rokkitt"/>
                <a:cs typeface="Rokkitt"/>
                <a:sym typeface="Rokkitt"/>
              </a:rPr>
              <a:t> </a:t>
            </a:r>
          </a:p>
          <a:p>
            <a:pPr marL="0" marR="0" lvl="0" indent="0" algn="l" rtl="0">
              <a:lnSpc>
                <a:spcPct val="70000"/>
              </a:lnSpc>
              <a:spcBef>
                <a:spcPts val="0"/>
              </a:spcBef>
              <a:buSzPct val="25000"/>
              <a:buNone/>
            </a:pPr>
            <a:r>
              <a:rPr lang="fr-FR" sz="600" b="0" i="0" u="sng" strike="noStrike" cap="none">
                <a:solidFill>
                  <a:srgbClr val="FFFFFF"/>
                </a:solidFill>
                <a:latin typeface="Rokkitt"/>
                <a:ea typeface="Rokkitt"/>
                <a:cs typeface="Rokkitt"/>
                <a:sym typeface="Rokkitt"/>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0"/>
        <p:cNvGrpSpPr/>
        <p:nvPr/>
      </p:nvGrpSpPr>
      <p:grpSpPr>
        <a:xfrm>
          <a:off x="0" y="0"/>
          <a:ext cx="0" cy="0"/>
          <a:chOff x="0" y="0"/>
          <a:chExt cx="0" cy="0"/>
        </a:xfrm>
      </p:grpSpPr>
      <p:sp>
        <p:nvSpPr>
          <p:cNvPr id="551" name="Shape 55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52" name="Shape 552"/>
          <p:cNvSpPr txBox="1"/>
          <p:nvPr/>
        </p:nvSpPr>
        <p:spPr>
          <a:xfrm>
            <a:off x="913679" y="2095919"/>
            <a:ext cx="10353600" cy="463391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2000" b="0" i="0" u="none" strike="noStrike" cap="none" dirty="0">
                <a:solidFill>
                  <a:srgbClr val="FFFFFF"/>
                </a:solidFill>
                <a:latin typeface="Rokkitt"/>
                <a:ea typeface="Rokkitt"/>
                <a:cs typeface="Rokkitt"/>
                <a:sym typeface="Rokkitt"/>
              </a:rPr>
              <a:t> </a:t>
            </a:r>
            <a:r>
              <a:rPr lang="fr-FR" sz="3200" b="0" i="0" u="none" strike="noStrike" cap="none" dirty="0">
                <a:solidFill>
                  <a:srgbClr val="FFFFFF"/>
                </a:solidFill>
                <a:latin typeface="Rokkitt"/>
                <a:ea typeface="Rokkitt"/>
                <a:cs typeface="Rokkitt"/>
                <a:sym typeface="Rokkitt"/>
              </a:rPr>
              <a:t>Structures de la transition</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Les animateurs seraient des technocrates certes bénéficiant de l’aval des partis politiques;</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La durée de cette période ne doit pas se décider mécaniquement, elle sera  la somme des temps impartis à chaque activité jugée importante devant être réalisé pendant cette période. </a:t>
            </a:r>
          </a:p>
          <a:p>
            <a:pPr marL="0" marR="0" lvl="0" indent="0" algn="l" rtl="0">
              <a:lnSpc>
                <a:spcPct val="120000"/>
              </a:lnSpc>
              <a:spcBef>
                <a:spcPts val="0"/>
              </a:spcBef>
              <a:buSzPct val="25000"/>
              <a:buNone/>
            </a:pPr>
            <a:r>
              <a:rPr lang="fr-FR" sz="32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56"/>
        <p:cNvGrpSpPr/>
        <p:nvPr/>
      </p:nvGrpSpPr>
      <p:grpSpPr>
        <a:xfrm>
          <a:off x="0" y="0"/>
          <a:ext cx="0" cy="0"/>
          <a:chOff x="0" y="0"/>
          <a:chExt cx="0" cy="0"/>
        </a:xfrm>
      </p:grpSpPr>
      <p:sp>
        <p:nvSpPr>
          <p:cNvPr id="557" name="Shape 55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CADRE DE MISE EN APPLICATION DE LA NOUVELLE VISION NATIONALE (SUITE)</a:t>
            </a:r>
          </a:p>
        </p:txBody>
      </p:sp>
      <p:sp>
        <p:nvSpPr>
          <p:cNvPr id="558" name="Shape 558"/>
          <p:cNvSpPr txBox="1"/>
          <p:nvPr/>
        </p:nvSpPr>
        <p:spPr>
          <a:xfrm>
            <a:off x="913679" y="1935719"/>
            <a:ext cx="10353600" cy="48308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3200" b="0" i="0" u="none" strike="noStrike" cap="none" dirty="0">
                <a:solidFill>
                  <a:srgbClr val="FFFFFF"/>
                </a:solidFill>
                <a:latin typeface="Rokkitt"/>
                <a:ea typeface="Rokkitt"/>
                <a:cs typeface="Rokkitt"/>
                <a:sym typeface="Rokkitt"/>
              </a:rPr>
              <a:t>Conclusion: tout ce développement est une vision au-delà du fleuve. </a:t>
            </a:r>
          </a:p>
          <a:p>
            <a:pPr marL="0" marR="0" lvl="0" indent="0" algn="l" rtl="0">
              <a:lnSpc>
                <a:spcPct val="100000"/>
              </a:lnSpc>
              <a:spcBef>
                <a:spcPts val="0"/>
              </a:spcBef>
              <a:buSzPct val="25000"/>
              <a:buNone/>
            </a:pPr>
            <a:r>
              <a:rPr lang="fr-FR" sz="3200" b="0" i="0" u="none" strike="noStrike" cap="none" dirty="0">
                <a:solidFill>
                  <a:srgbClr val="FFFFFF"/>
                </a:solidFill>
                <a:latin typeface="Rokkitt"/>
                <a:ea typeface="Rokkitt"/>
                <a:cs typeface="Rokkitt"/>
                <a:sym typeface="Rokkitt"/>
              </a:rPr>
              <a:t>La question qui reste posée est de savoir comment traverser et lever l’incertitude qui plane sur la période qui va  d’ici à la mise en place des structures transitionnelles?</a:t>
            </a:r>
          </a:p>
          <a:p>
            <a:pPr marL="0" marR="0" lvl="0" indent="0" algn="l" rtl="0">
              <a:lnSpc>
                <a:spcPct val="100000"/>
              </a:lnSpc>
              <a:spcBef>
                <a:spcPts val="0"/>
              </a:spcBef>
              <a:buSzPct val="25000"/>
              <a:buNone/>
            </a:pPr>
            <a:r>
              <a:rPr lang="fr-FR" sz="3200" b="0" i="0" u="none" strike="noStrike" cap="none" dirty="0">
                <a:solidFill>
                  <a:srgbClr val="FFFFFF"/>
                </a:solidFill>
                <a:latin typeface="Rokkitt"/>
                <a:ea typeface="Rokkitt"/>
                <a:cs typeface="Rokkitt"/>
                <a:sym typeface="Rokkitt"/>
              </a:rPr>
              <a:t>J’attends de vous des réactions constructives  et profite de l’occasion  pour  vous exprimer mes  sincèrement remerciements  pour votre présence et </a:t>
            </a:r>
            <a:r>
              <a:rPr lang="fr-FR" sz="3200" dirty="0">
                <a:solidFill>
                  <a:srgbClr val="FFFFFF"/>
                </a:solidFill>
                <a:latin typeface="Rokkitt"/>
                <a:ea typeface="Rokkitt"/>
                <a:cs typeface="Rokkitt"/>
                <a:sym typeface="Rokkitt"/>
              </a:rPr>
              <a:t> pour </a:t>
            </a:r>
            <a:r>
              <a:rPr lang="fr-FR" sz="3200" b="0" i="0" u="none" strike="noStrike" cap="none" dirty="0">
                <a:solidFill>
                  <a:srgbClr val="FFFFFF"/>
                </a:solidFill>
                <a:latin typeface="Rokkitt"/>
                <a:ea typeface="Rokkitt"/>
                <a:cs typeface="Rokkitt"/>
                <a:sym typeface="Rokkitt"/>
              </a:rPr>
              <a:t>votre aimable attention.</a:t>
            </a:r>
          </a:p>
          <a:p>
            <a:pPr marL="0" marR="0" lvl="0" indent="0" algn="l" rtl="0">
              <a:lnSpc>
                <a:spcPct val="100000"/>
              </a:lnSpc>
              <a:spcBef>
                <a:spcPts val="0"/>
              </a:spcBef>
              <a:buSzPct val="25000"/>
              <a:buNone/>
            </a:pPr>
            <a:r>
              <a:rPr lang="fr-FR" sz="3200" b="0" i="0" u="none" strike="noStrike" cap="none" dirty="0">
                <a:solidFill>
                  <a:srgbClr val="FFFFFF"/>
                </a:solidFill>
                <a:latin typeface="Rokkitt"/>
                <a:ea typeface="Rokkitt"/>
                <a:cs typeface="Rokkitt"/>
                <a:sym typeface="Rokkitt"/>
              </a:rPr>
              <a:t>Encore une fois merci et que Dieu vous bénisse.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Shape 293"/>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294" name="Shape 294"/>
          <p:cNvSpPr txBox="1"/>
          <p:nvPr/>
        </p:nvSpPr>
        <p:spPr>
          <a:xfrm>
            <a:off x="913679" y="2095919"/>
            <a:ext cx="10353600" cy="384158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fr-FR" sz="3200" b="0" i="0" u="none" strike="noStrike" cap="none" dirty="0">
                <a:solidFill>
                  <a:srgbClr val="FFFFFF"/>
                </a:solidFill>
                <a:latin typeface="Rokkitt"/>
                <a:ea typeface="Rokkitt"/>
                <a:cs typeface="Rokkitt"/>
                <a:sym typeface="Rokkitt"/>
              </a:rPr>
              <a:t>Avec l’intervention des coups d’Etats et des guérilleros, la même réalité s’observe. Les citoyens sont souvent confondus aux casernes : celui qui refuse l’ordre, il est tué, celui qui pense autrement que le chef est tué ou tout au moins indexé, des partis politiques sont soit inexistants soit étouffés  et/ou utilisés comme des objets pour couvrir le « distributeur »  des avantages. La presse libre n’existe pas ou si elle existe, elles est surveillée ou  étouffée.</a:t>
            </a:r>
          </a:p>
          <a:p>
            <a:pPr marR="0" lvl="0" algn="l" rtl="0">
              <a:lnSpc>
                <a:spcPct val="90000"/>
              </a:lnSpc>
              <a:spcBef>
                <a:spcPts val="0"/>
              </a:spcBef>
              <a:buClr>
                <a:srgbClr val="FFFFFF"/>
              </a:buClr>
              <a:buSzPct val="100000"/>
            </a:pPr>
            <a:endParaRPr lang="fr-FR" sz="1700" b="0" i="0" u="none" strike="noStrike" cap="none" dirty="0">
              <a:solidFill>
                <a:srgbClr val="FFFFFF"/>
              </a:solidFill>
              <a:latin typeface="Rokkitt"/>
              <a:ea typeface="Rokkitt"/>
              <a:cs typeface="Rokkitt"/>
              <a:sym typeface="Rokkit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Shape 299"/>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SYSTÈME(SUITE)</a:t>
            </a:r>
          </a:p>
        </p:txBody>
      </p:sp>
      <p:sp>
        <p:nvSpPr>
          <p:cNvPr id="300" name="Shape 300"/>
          <p:cNvSpPr txBox="1"/>
          <p:nvPr/>
        </p:nvSpPr>
        <p:spPr>
          <a:xfrm>
            <a:off x="913679" y="1621440"/>
            <a:ext cx="10353600" cy="574235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SzPct val="25000"/>
              <a:buNone/>
            </a:pPr>
            <a:r>
              <a:rPr lang="fr-FR" sz="2400" b="0" i="0" u="none" strike="noStrike" cap="none">
                <a:solidFill>
                  <a:srgbClr val="FFFFFF"/>
                </a:solidFill>
                <a:latin typeface="Rokkitt"/>
                <a:ea typeface="Rokkitt"/>
                <a:cs typeface="Rokkitt"/>
                <a:sym typeface="Rokkitt"/>
              </a:rPr>
              <a:t>Les </a:t>
            </a:r>
            <a:r>
              <a:rPr lang="fr-FR" sz="2800" b="0" i="0" u="none" strike="noStrike" cap="none">
                <a:solidFill>
                  <a:srgbClr val="FFFFFF"/>
                </a:solidFill>
                <a:latin typeface="Rokkitt"/>
                <a:ea typeface="Rokkitt"/>
                <a:cs typeface="Rokkitt"/>
                <a:sym typeface="Rokkitt"/>
              </a:rPr>
              <a:t>droits et les devoirs sont consignés dans la constitution mais le public en ignore le contenu. Cependant, selon les hommes de la loi, nul n’est censé ignorer la loi. Beaucoup de bons textes  sur les citoyens ont été produits  notamment le protocole IV,  l’enfant pauvre dans la mise en application de l’Accord d’Arusha pour la Paix et la Réconciliation au Burundi, la Vision 2025, le CSLP I,II, les différentes politiques et stratégies nationales, tous ces textes  sont produits en français pour les destiner uniquement aux bailleurs de fonds. Rares sont des textes rédigés en Kirundi et expliqués aux citoyens.</a:t>
            </a:r>
          </a:p>
          <a:p>
            <a:pPr marL="0" marR="0" lvl="0" indent="0" algn="l" rtl="0">
              <a:lnSpc>
                <a:spcPct val="120000"/>
              </a:lnSpc>
              <a:spcBef>
                <a:spcPts val="0"/>
              </a:spcBef>
              <a:buSzPct val="25000"/>
              <a:buNone/>
            </a:pPr>
            <a:r>
              <a:rPr lang="fr-FR" sz="2800" b="0" i="0" u="none" strike="noStrike" cap="none">
                <a:solidFill>
                  <a:srgbClr val="FFFFFF"/>
                </a:solidFill>
                <a:latin typeface="Rokkitt"/>
                <a:ea typeface="Rokkitt"/>
                <a:cs typeface="Rokkitt"/>
                <a:sym typeface="Rokkit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Shape 305"/>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SYSTÈME(SUITE)</a:t>
            </a:r>
          </a:p>
        </p:txBody>
      </p:sp>
      <p:sp>
        <p:nvSpPr>
          <p:cNvPr id="306" name="Shape 306"/>
          <p:cNvSpPr txBox="1"/>
          <p:nvPr/>
        </p:nvSpPr>
        <p:spPr>
          <a:xfrm>
            <a:off x="969120" y="2095919"/>
            <a:ext cx="10298520" cy="43412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Ce système a besoin des pions qui ont la mission d’identifier et de fidéliser  les autres défenseurs du système à travers les partis politiques et les autres organisations établies;</a:t>
            </a:r>
          </a:p>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II.3. Ce système se fonde sur une stratégie de diviser la société en deux parties:</a:t>
            </a:r>
          </a:p>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 Ceux qui sont pour le système et ceux qui </a:t>
            </a:r>
            <a:r>
              <a:rPr lang="fr-FR" sz="2800" dirty="0">
                <a:solidFill>
                  <a:srgbClr val="FFFFFF"/>
                </a:solidFill>
                <a:latin typeface="Rokkitt"/>
                <a:ea typeface="Rokkitt"/>
                <a:cs typeface="Rokkitt"/>
                <a:sym typeface="Rokkitt"/>
              </a:rPr>
              <a:t>en sont exclus</a:t>
            </a:r>
            <a:r>
              <a:rPr lang="fr-FR" sz="2800" b="0" i="0" u="none" strike="noStrike" cap="none" dirty="0">
                <a:solidFill>
                  <a:srgbClr val="FFFFFF"/>
                </a:solidFill>
                <a:latin typeface="Rokkitt"/>
                <a:ea typeface="Rokkitt"/>
                <a:cs typeface="Rokkitt"/>
                <a:sym typeface="Rokkitt"/>
              </a:rPr>
              <a:t>. Ces derniers sont à traquer et ne méritent aucun avantage même celui reconnu par la loi.</a:t>
            </a:r>
            <a:r>
              <a:rPr lang="fr-FR" sz="32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10"/>
        <p:cNvGrpSpPr/>
        <p:nvPr/>
      </p:nvGrpSpPr>
      <p:grpSpPr>
        <a:xfrm>
          <a:off x="0" y="0"/>
          <a:ext cx="0" cy="0"/>
          <a:chOff x="0" y="0"/>
          <a:chExt cx="0" cy="0"/>
        </a:xfrm>
      </p:grpSpPr>
      <p:sp>
        <p:nvSpPr>
          <p:cNvPr id="311" name="Shape 311"/>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12" name="Shape 312"/>
          <p:cNvSpPr txBox="1"/>
          <p:nvPr/>
        </p:nvSpPr>
        <p:spPr>
          <a:xfrm>
            <a:off x="913679" y="1816609"/>
            <a:ext cx="10353600" cy="48158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1. Division quant à la loi:</a:t>
            </a:r>
          </a:p>
          <a:p>
            <a:pPr marL="0" marR="0" lvl="0" indent="0" algn="l" rtl="0">
              <a:lnSpc>
                <a:spcPct val="100000"/>
              </a:lnSpc>
              <a:spcBef>
                <a:spcPts val="0"/>
              </a:spcBef>
              <a:buSzPct val="25000"/>
              <a:buNone/>
            </a:pPr>
            <a:r>
              <a:rPr lang="fr-FR" sz="2800" b="0" i="0" u="none" strike="noStrike" cap="none" dirty="0">
                <a:solidFill>
                  <a:srgbClr val="FFFFFF"/>
                </a:solidFill>
                <a:latin typeface="Rokkitt"/>
                <a:ea typeface="Rokkitt"/>
                <a:cs typeface="Rokkitt"/>
                <a:sym typeface="Rokkitt"/>
              </a:rPr>
              <a:t>D’un côté, il y en a qui sont au dessus de la loi alors qu’il </a:t>
            </a:r>
            <a:r>
              <a:rPr lang="fr-FR" sz="2800" dirty="0">
                <a:solidFill>
                  <a:srgbClr val="FFFFFF"/>
                </a:solidFill>
                <a:latin typeface="Rokkitt"/>
                <a:ea typeface="Rokkitt"/>
                <a:cs typeface="Rokkitt"/>
                <a:sym typeface="Rokkitt"/>
              </a:rPr>
              <a:t>est</a:t>
            </a:r>
            <a:r>
              <a:rPr lang="fr-FR" sz="2800" b="0" i="0" u="none" strike="noStrike" cap="none" dirty="0">
                <a:solidFill>
                  <a:srgbClr val="FFFFFF"/>
                </a:solidFill>
                <a:latin typeface="Rokkitt"/>
                <a:ea typeface="Rokkitt"/>
                <a:cs typeface="Rokkitt"/>
                <a:sym typeface="Rokkitt"/>
              </a:rPr>
              <a:t> dit  que personne n’est au dessus de la loi. Pour cette catégories d’hommes « supérieurs », selon qu’ils soient tout près  du soleil, la justice leur rendra le jugement approprié. Et tout le monde, à regarder de plus près, souhaiterait bénéficier de ce genre de traitement qui s’appelle « justice » pour les bénéficiaires et « iniquité » pour </a:t>
            </a:r>
            <a:r>
              <a:rPr lang="fr-FR" sz="2800" dirty="0">
                <a:solidFill>
                  <a:srgbClr val="FFFFFF"/>
                </a:solidFill>
                <a:latin typeface="Rokkitt"/>
                <a:ea typeface="Rokkitt"/>
                <a:cs typeface="Rokkitt"/>
                <a:sym typeface="Rokkitt"/>
              </a:rPr>
              <a:t>l'autre</a:t>
            </a:r>
            <a:r>
              <a:rPr lang="fr-FR" sz="2800" b="0" i="0" u="none" strike="noStrike" cap="none" dirty="0">
                <a:solidFill>
                  <a:srgbClr val="FFFFFF"/>
                </a:solidFill>
                <a:latin typeface="Rokkitt"/>
                <a:ea typeface="Rokkitt"/>
                <a:cs typeface="Rokkitt"/>
                <a:sym typeface="Rokkitt"/>
              </a:rPr>
              <a:t> catégorie. D’où la nécessité de transformer le système judiciaire pour qu’il  dise uniquement le droit.</a:t>
            </a:r>
          </a:p>
          <a:p>
            <a:pPr marL="0" marR="0" lvl="0" indent="0" algn="l" rtl="0">
              <a:lnSpc>
                <a:spcPct val="100000"/>
              </a:lnSpc>
              <a:spcBef>
                <a:spcPts val="0"/>
              </a:spcBef>
              <a:buSzPct val="25000"/>
              <a:buNone/>
            </a:pPr>
            <a:r>
              <a:rPr lang="fr-FR" sz="2000" b="0" i="0" u="none" strike="noStrike" cap="none" dirty="0">
                <a:solidFill>
                  <a:srgbClr val="FFFFFF"/>
                </a:solidFill>
                <a:latin typeface="Rokkitt"/>
                <a:ea typeface="Rokkitt"/>
                <a:cs typeface="Rokkitt"/>
                <a:sym typeface="Rokkit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Shape 317"/>
          <p:cNvSpPr txBox="1"/>
          <p:nvPr/>
        </p:nvSpPr>
        <p:spPr>
          <a:xfrm>
            <a:off x="913679" y="609479"/>
            <a:ext cx="10353600" cy="1326239"/>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buSzPct val="25000"/>
              <a:buNone/>
            </a:pPr>
            <a:r>
              <a:rPr lang="fr-FR" sz="3400" b="1" i="0" u="none" strike="noStrike" cap="none">
                <a:solidFill>
                  <a:srgbClr val="FFFFFF"/>
                </a:solidFill>
                <a:latin typeface="Domine"/>
                <a:ea typeface="Domine"/>
                <a:cs typeface="Domine"/>
                <a:sym typeface="Domine"/>
              </a:rPr>
              <a:t>FONDEMENT ET MODE OPÉRATOIRE DE CE SYSTÈME (SUITE)</a:t>
            </a:r>
          </a:p>
        </p:txBody>
      </p:sp>
      <p:sp>
        <p:nvSpPr>
          <p:cNvPr id="318" name="Shape 318"/>
          <p:cNvSpPr txBox="1"/>
          <p:nvPr/>
        </p:nvSpPr>
        <p:spPr>
          <a:xfrm>
            <a:off x="913679" y="2095919"/>
            <a:ext cx="10353600" cy="36950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SzPct val="25000"/>
              <a:buNone/>
            </a:pPr>
            <a:r>
              <a:rPr lang="fr-FR" sz="2800" b="0" i="0" u="none" strike="noStrike" cap="none">
                <a:solidFill>
                  <a:srgbClr val="FFFFFF"/>
                </a:solidFill>
                <a:latin typeface="Rokkitt"/>
                <a:ea typeface="Rokkitt"/>
                <a:cs typeface="Rokkitt"/>
                <a:sym typeface="Rokkitt"/>
              </a:rPr>
              <a:t>De l’autre, il y en a qui naviguent en deçà de la loi. Ce sont d’éternels condamnés pour rien, tel l’âne dans « </a:t>
            </a:r>
            <a:r>
              <a:rPr lang="fr-FR" sz="2800" b="1" i="1" u="none" strike="noStrike" cap="none">
                <a:solidFill>
                  <a:srgbClr val="FFFFFF"/>
                </a:solidFill>
                <a:latin typeface="Rokkitt"/>
                <a:ea typeface="Rokkitt"/>
                <a:cs typeface="Rokkitt"/>
                <a:sym typeface="Rokkitt"/>
              </a:rPr>
              <a:t>Les animaux malades de la peste</a:t>
            </a:r>
            <a:r>
              <a:rPr lang="fr-FR" sz="2800" b="0" i="0" u="none" strike="noStrike" cap="none">
                <a:solidFill>
                  <a:srgbClr val="FFFFFF"/>
                </a:solidFill>
                <a:latin typeface="Rokkitt"/>
                <a:ea typeface="Rokkitt"/>
                <a:cs typeface="Rokkitt"/>
                <a:sym typeface="Rokkitt"/>
              </a:rPr>
              <a:t> » ( Jean de La Fontaine). Il suffit de ne pas faire partie des organisations politico-sociales  des privilégiés de la République, vous serez toujours entrain d’encourir la prison. Jamais vous ne serez justifié quelle qu’en soit la situation dans laquelle vous allez vous retrouver.</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3944</Words>
  <Application>Microsoft Office PowerPoint</Application>
  <PresentationFormat>Grand écran</PresentationFormat>
  <Paragraphs>218</Paragraphs>
  <Slides>49</Slides>
  <Notes>49</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49</vt:i4>
      </vt:variant>
    </vt:vector>
  </HeadingPairs>
  <TitlesOfParts>
    <vt:vector size="58" baseType="lpstr">
      <vt:lpstr>Domine</vt:lpstr>
      <vt:lpstr>Arial</vt:lpstr>
      <vt:lpstr>Rokkitt</vt:lpstr>
      <vt:lpstr>Cambria</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frédéric</dc:creator>
  <cp:lastModifiedBy>frédéric</cp:lastModifiedBy>
  <cp:revision>14</cp:revision>
  <dcterms:modified xsi:type="dcterms:W3CDTF">2016-08-24T17:40:39Z</dcterms:modified>
</cp:coreProperties>
</file>